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78" r:id="rId4"/>
    <p:sldId id="279" r:id="rId5"/>
    <p:sldId id="280" r:id="rId6"/>
    <p:sldId id="272" r:id="rId7"/>
    <p:sldId id="261" r:id="rId8"/>
    <p:sldId id="283" r:id="rId9"/>
    <p:sldId id="282" r:id="rId10"/>
    <p:sldId id="288" r:id="rId11"/>
    <p:sldId id="285" r:id="rId12"/>
    <p:sldId id="286" r:id="rId13"/>
    <p:sldId id="295" r:id="rId14"/>
    <p:sldId id="296" r:id="rId15"/>
    <p:sldId id="284" r:id="rId16"/>
    <p:sldId id="289" r:id="rId17"/>
    <p:sldId id="294" r:id="rId18"/>
    <p:sldId id="297" r:id="rId19"/>
    <p:sldId id="298" r:id="rId20"/>
    <p:sldId id="290" r:id="rId21"/>
    <p:sldId id="291" r:id="rId22"/>
    <p:sldId id="293" r:id="rId23"/>
    <p:sldId id="292" r:id="rId24"/>
    <p:sldId id="281" r:id="rId25"/>
    <p:sldId id="276" r:id="rId26"/>
  </p:sldIdLst>
  <p:sldSz cx="18288000" cy="10287000"/>
  <p:notesSz cx="6858000" cy="9144000"/>
  <p:embeddedFontLst>
    <p:embeddedFont>
      <p:font typeface="Pretendard" panose="02000503000000020004" pitchFamily="2" charset="-127"/>
      <p:regular r:id="rId28"/>
    </p:embeddedFont>
    <p:embeddedFont>
      <p:font typeface="맑은 고딕" panose="020B0503020000020004" pitchFamily="34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384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3" autoAdjust="0"/>
    <p:restoredTop sz="78312" autoAdjust="0"/>
  </p:normalViewPr>
  <p:slideViewPr>
    <p:cSldViewPr>
      <p:cViewPr>
        <p:scale>
          <a:sx n="28" d="100"/>
          <a:sy n="28" d="100"/>
        </p:scale>
        <p:origin x="320" y="10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6T11:17:28.0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0,'8786'0,"-8741"0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6T11:17:31.1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0,'5294'0,"-5249"0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6T11:21:42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0,'6498'0,"-6445"0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7T05:00:07.0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1,'3904'0,"-3870"0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7T05:00:11.9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1,'279'0,"19"0,172 0,218 0,212 0,5619 0,-6452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5T14:25:34.12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1,'18453'0,"-18395"0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5T14:25:46.21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1,'10256'0,"-10206"0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5T14:25:48.82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1,'6222'0,"-6181"0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5T14:25:53.88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0,'4771'0,"-4730"0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098C7-67E8-4603-95D3-B756C0822CA7}" type="datetimeFigureOut">
              <a:rPr lang="ko-KR" altLang="en-US" smtClean="0"/>
              <a:t>2024. 6. 9.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196CC-3C3E-4AD6-8952-873C940C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1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안녕하세요 저희는 공공 자전거 재배치를 위한 대여소 별 적정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수량 예측 프로젝트에 대해 발표할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김규린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최서정입니다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12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산점도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그래프를 통해 변수들 간의 상관관계를 알아보았습니다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그래프들은 타겟 데이터와 대여소 번호의 관계를 보여주고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각 대여소별로 타겟 데이터의 값이 크게 차이나는 것을 볼 수 있으며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통해 대여소가 타겟 데이터 값을 결정하는데 큰 영향을 미친다고 예상할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25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여기에 표시된 두 개의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산점도는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시간과 온도라는 두 가지 속성에 따라 타겟 데이터가 어떻게 달라지는지를 보여줍니다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왼쪽은 시간대별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수요의 패턴을 확인할 수 있었는데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예상한 것과 동일하게 낮 시간대에 수요가 많은 것을 확인할 수 있었습니다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오른쪽은 보이는 것처럼 기온이 높아질수록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특히 기온이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20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도를 넘으면 자전거 수요량이 급격히 늘어나는 것을 볼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두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산점도를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통해 시간과 온도가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수요량에 큰 영향을 미친다는 것을 예상할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212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그래프들은 타겟 데이터와 공휴일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요일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계절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강수량의 관계를 보여주고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각 속성들의 값이 변화함에 따라 타겟 데이터의 값도 변화하기는 하나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뚜렷한 패턴이나 차이가 없는 것을 확인할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예를 들어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오른쪽 아래 그래프는 타겟 데이터와 강수량의 관계입니다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그래프를 보시면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비가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5mm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올 때나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20mm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올 때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타겟 데이터의 분포가 거의 유사한 것을 볼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따라서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저희는 해당 속성들이 대여소 번호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시간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온도 속성보다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이용량에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미치는 영향이 적을 것이라고 예측하였습니다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r>
              <a:rPr lang="en-US" altLang="ko-KR" dirty="0"/>
              <a:t>Q.</a:t>
            </a:r>
            <a:r>
              <a:rPr lang="ko-KR" altLang="en-US" dirty="0"/>
              <a:t> </a:t>
            </a:r>
            <a:r>
              <a:rPr lang="en-US" altLang="ko-KR" dirty="0"/>
              <a:t>target </a:t>
            </a:r>
            <a:r>
              <a:rPr lang="ko-KR" altLang="en-US" dirty="0"/>
              <a:t>구하는 식이 잘못된 상황이라</a:t>
            </a:r>
            <a:r>
              <a:rPr lang="en-US" altLang="ko-KR" dirty="0"/>
              <a:t>, </a:t>
            </a:r>
            <a:r>
              <a:rPr lang="ko-KR" altLang="en-US" dirty="0"/>
              <a:t>상관관계가 </a:t>
            </a:r>
            <a:r>
              <a:rPr lang="ko-KR" altLang="en-US" dirty="0" err="1"/>
              <a:t>안보이는거</a:t>
            </a:r>
            <a:r>
              <a:rPr lang="ko-KR" altLang="en-US" dirty="0"/>
              <a:t> 아님</a:t>
            </a:r>
            <a:r>
              <a:rPr lang="en-US" altLang="ko-KR" dirty="0"/>
              <a:t>?</a:t>
            </a:r>
          </a:p>
          <a:p>
            <a:pPr marL="228600" indent="-228600">
              <a:buAutoNum type="alphaUcPeriod"/>
            </a:pPr>
            <a:r>
              <a:rPr lang="ko-KR" altLang="en-US" dirty="0" err="1"/>
              <a:t>대여량과</a:t>
            </a:r>
            <a:r>
              <a:rPr lang="ko-KR" altLang="en-US" dirty="0"/>
              <a:t> 속성 관계 비교 </a:t>
            </a:r>
            <a:r>
              <a:rPr lang="en-US" altLang="ko-KR" dirty="0"/>
              <a:t>(</a:t>
            </a:r>
            <a:r>
              <a:rPr lang="ko-KR" altLang="en-US" dirty="0"/>
              <a:t>누가 물어보면 상관관계 낮았다고 그 때 실토</a:t>
            </a:r>
            <a:r>
              <a:rPr lang="en-US" altLang="ko-KR" dirty="0"/>
              <a:t>, </a:t>
            </a:r>
            <a:r>
              <a:rPr lang="ko-KR" altLang="en-US" dirty="0"/>
              <a:t>일단은 비교 표만 보여줌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616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개의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산점도는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대여소와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대여량의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관계를 나타낸 것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것이 타겟 데이터와 대여소 간의 관계와 비슷한 양상을 보인다는 것을 확인할 수 있었습니다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853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속성들도 마찬가지인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2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앞서 말씀드린 데이터셋을 가지고 타겟 데이터와 나머지 속성들 간의 상관관계 분석을 시행하여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히트맵으로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상관 계수를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시각화했습니다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0.01, 0.02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등으로 나온 것을 보아 대부분의 속성은 타겟 데이터와 상관관계를 가지지 않는다는 것을 알 수 있었습니다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하지만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비선형 관계에서는 상관관계 계수가 두드러지지 않을 수 있다는 사실을 알게 되었습니다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예를 들어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대여소 번호와 같은 속성은 속성 값이 커질수록 타겟 데이터 값이 커진다고 할 수 없으므로 저희는 데이터를 비선형 관계로 생각하고 랜덤 포레스트 회귀와 같은 비선형 모델링을 진행하였습니다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71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랜덤 포레스트 회귀 모델을 통해 모델 학습을 진행하였습니다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사용 데이터셋에 날짜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시간과 같은 시계열 데이터가 포함되어 있어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같은 날짜의 객체들이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test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혹은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train set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몰려 있을 때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모델의 성능이 좋게 측정될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따라서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train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test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셋을 날짜 별로 묶어서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train/test set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각 날짜의 데이터가 적절히 분배 될 수 있도록 분할을 진행하였습니다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결과적으로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train set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MSE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40.318, test set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MSE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44.329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 나왔으며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train set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R^2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0.877, test set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R^2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0.869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성능을 보였습니다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train set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test set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간의 차이가 작을수록 좋은 모델인데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위 모델에서 차가 작게 나온 것으로 보아 모델 학습이 적절하게 되었다고 볼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411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다음은 다항 회귀 모델로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1-5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차수 중 가장 성능이 좋았던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5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차식을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보면 평균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train MSE : 306.513, test MSE : 322.836,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평균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train R^2 : 0.063, test R^2 : 0.049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점수를 확인할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랜덤 포레스트 모델과 다항 회귀 모델을 비교하였을 때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랜덤 포레스트 회귀 모델이 성능이 좋음을 알 수 있었습니다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따라서 저희는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랜덤포레스트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회귀 모델의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하이퍼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파라미터 최적화를 진행하였습니다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95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다음으로는 최적의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하이퍼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파라미터를 구하기 위해 그리드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서치를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진행하였습니다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객체의 개수가 많아 한 번에 돌릴 때 시간이 오래 걸려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부득이 하게 왼쪽은 트리의 개수를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500, 1000,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오른쪽은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1000, 2000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지정하는 등 두가지 경우로 나누어 시행했습니다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그리드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서치를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통해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다음과 같은 최적의 매개변수를 구할 수 있었습니다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743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두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하이퍼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파라미터로 랜덤 포레스트 회귀를 진행해 얻은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MSE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R^2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결과값을 통해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1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번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모델의 성능이 더 좋다는 사실을 알 수 있었습니다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0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목차는 다음과 같습니다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223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저희는 상관관계가 없는 데이터를 학습 시켰기 때문에 거짓 상관관계를 학습하고 있는 것이 아닌지 확인하기 위하여 특성 중요도를 뽑았습니다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여기서 특성 중요도는 모델 학습 중 각 속성이 예측에 도움을 주는 정도를 나타내는 지표입니다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통해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앞서 저희가 예측했듯이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대여소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시간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온도 속성 순으로 타겟 데이터에 영향을 많이 주는 것을 확인할 수 있었습니다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65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저희는 실시간 대여소의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거치 대수를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API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불러와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(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적정 거치 대수 – 현재 거치 대수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실시간 트럭 적재량을 계산하였고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결과가 실제 데이터와 어느정도 비슷한 패턴을 보인다는 것을 확인했습니다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모델의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예측값을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바탕으로 실시간 대여소의 거치된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개수에서 몇 대를 가져다 주어야 그 대여소의 적절한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수량을 맞출 수 있는지 파악할 수 있게 되었습니다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40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최종적으로 도출한 인사이트에 대해 말씀드리겠습니다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대여소 번호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(station),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시간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(time),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온도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(temperature)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순서대로 특성 중요도가 높다는 사실을 확인했습니다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 대여소별로 수요 편차가 크다는 사실을 알 수 있었습니다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평일에는 출퇴근 시간대의 영향을 많이 받는 반면 주말에는 아침보다는 낮 시간대에 수요가 많다는 사실과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기온이 낮을 때보다는 높을 때 수요가 많다는 사실도 확인할 수 있었습니다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마지막으로 다항 회귀보다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랜덤포레스트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회귀가 더 성능이 높게 나타난다는 사실을 알 수 있었습니다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25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다음은 프로젝트에 대한 회고를 말씀드리겠습니다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첫번째로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 수집 단계에서 대여소 별 시간에 따른 실제 거치된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수량 데이터를 찾을 수 없었습니다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거치된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수량을 예측하여 사용했으나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데이터를 수집할 수 있다면 예측도가 증가했을 것이라 예상합니다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두번째로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데이터와 타겟 데이터의 상관관계를 밝혀내지 못했습니다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문제가 무엇인지 명확히 찾지 못했으나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전처리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부분에서 오류가 발생했을 것이라 예상하였습니다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따라서 습도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지형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교통 상황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행사 등의 다른 속성을 이용해 추가 분석 과정 필요하다고 생각합니다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마지막으로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 객체 수가 많아서 그리드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서치의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파라미터 후보군을 적게 사용하였는데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파리미터의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후보군을 늘려 모델의 성능을 향상시키는 것도 좋을 것이라고 생각했습니다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892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별 기여 내용은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65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이상으로 발표를 마치겠습니다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4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여러분은 대여소에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따릉이가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없어서 혹은 너무 많아서 불편했던 경험이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있으신가요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?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왼쪽 기사를 보면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배치 문제로 인해 보행 등에 문제를 겪은 사람들이 있다는 사실을 알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이러한 문제점을 해결하기 위해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재배치에 대한 프로젝트를 진행하게 되었습니다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모든 대여소의 데이터를 분석하기에는 자료가 방대했기 때문에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이용량이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가장 많은 강서구의 대여소들로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한정지어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진행하였습니다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앱 내 지도는 강서구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마곡나루역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주변이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캡쳐된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화면입니다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10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 이내로 있는 아파트 단지 내 대여소들과 달리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마곡나루역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대여소에는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135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대의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따릉이가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배치 되어있는 것을 볼 수 있고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이는 현재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재배치가 원활하게 이루어지지 않는다는 것을 보여줍니다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17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분배하기 위해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배송 기사님들은 실시간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대여소 정보를 제공해주는 어플을 이용합니다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어플을 통해 대여소 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현재 거치 수량을 파악하고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자신의 판단에 따라 수거 혹은 분배할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개수를 정합니다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하지만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정확한 수량이 정해진 것이 아니라 기사님의 판단에 맡기다 보니 실제 사용량보다 거치하는 수가 많거나 적을 수 있다는 단점이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697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따라서 저희는 대여소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시간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및 기온 등에 따른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수요량을 분석하고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이에 따라 각 대여소에 필요한 적정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대수를 예측하는 것을 목표로 잡았습니다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필요한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개수를 예측함으로써 각 대여소에서 수요량에 따라 적절한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수를 유지할 수 있도록 하는 것이 목표입니다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72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적정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수량을 예측함으로써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여러 효과를 기대할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대여소 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수를 수요량에 따라 적절히 유지할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통해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따릉이가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부족하여 이용하지 못하는 사람들의 민원을 줄일 수 있으며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인도에 배치된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수량이 너무 많아 보행자들의 통행을 방해하는 문제를 해결해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대여소 주변 인도 환경을 개선할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93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다음은 분석 및 실험 결과에 대해 말씀드리겠습니다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 저희는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대여 이력 정보 데이터를 사용해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각 속성의 데이터 값을 다양하게 사용하여 예측도를 높이기 위하여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3, 6, 9, 12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월의 데이터를 수집하였습니다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그 후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저희는 각 날짜별로 시간대를 나누어 기온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강수량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공휴일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계절 속성을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사용한 데이터 셋을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79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저희의 예측 목표인 타겟 데이터는 거치대수 –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반납량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대여량으로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계산하였습니다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반납량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대여량은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해당 시간대에 사용자들에 의해 추가되거나 감소된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양 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거치대 기계수에서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빼줌으로써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적정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거치량을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도출하는 식을 사용하였습니다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대여소의 거치대 수량을 구하고 각 대여소별로 매일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시에 대여소의 거치대 기계 수 만큼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따릉이가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다시 채워진다고 가정하여 트럭이 개입하지 않은 상황을 고려하기 위해 노력했습니다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4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다음은 앞서 말씀드린 과정을 통해 만든 데이터를 합쳐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저희가 예측 모델링에 사용한 최종적인 데이터 셋입니다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196CC-3C3E-4AD6-8952-873C940C5B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27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customXml" Target="../ink/ink5.xml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3.xml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9.xml"/><Relationship Id="rId3" Type="http://schemas.openxmlformats.org/officeDocument/2006/relationships/image" Target="../media/image4.png"/><Relationship Id="rId7" Type="http://schemas.openxmlformats.org/officeDocument/2006/relationships/customXml" Target="../ink/ink6.xml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customXml" Target="../ink/ink8.xml"/><Relationship Id="rId5" Type="http://schemas.openxmlformats.org/officeDocument/2006/relationships/image" Target="../media/image14.PNG"/><Relationship Id="rId10" Type="http://schemas.openxmlformats.org/officeDocument/2006/relationships/image" Target="../media/image130.png"/><Relationship Id="rId4" Type="http://schemas.openxmlformats.org/officeDocument/2006/relationships/image" Target="../media/image1.png"/><Relationship Id="rId9" Type="http://schemas.openxmlformats.org/officeDocument/2006/relationships/customXml" Target="../ink/ink7.xml"/><Relationship Id="rId1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2352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6052800" y="10147300"/>
            <a:ext cx="22352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68425" y="1028700"/>
            <a:ext cx="15801975" cy="38449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ko-KR" altLang="en-US" sz="9600" b="1" dirty="0">
                <a:solidFill>
                  <a:srgbClr val="222222"/>
                </a:solidFill>
                <a:latin typeface="+mj-ea"/>
                <a:ea typeface="+mj-ea"/>
              </a:rPr>
              <a:t>공공자전거 재배치를 위한</a:t>
            </a:r>
            <a:endParaRPr lang="en-US" sz="9600" b="1" i="0" u="none" strike="noStrike" dirty="0">
              <a:solidFill>
                <a:srgbClr val="222222"/>
              </a:solidFill>
              <a:latin typeface="+mj-ea"/>
              <a:ea typeface="+mj-ea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8000" b="1" dirty="0">
                <a:solidFill>
                  <a:srgbClr val="C13844"/>
                </a:solidFill>
                <a:latin typeface="+mj-ea"/>
                <a:ea typeface="+mj-ea"/>
              </a:rPr>
              <a:t>대여소 별 적정 </a:t>
            </a:r>
            <a:r>
              <a:rPr lang="ko-KR" altLang="en-US" sz="8000" b="1" dirty="0" err="1">
                <a:solidFill>
                  <a:srgbClr val="C13844"/>
                </a:solidFill>
                <a:latin typeface="+mj-ea"/>
                <a:ea typeface="+mj-ea"/>
              </a:rPr>
              <a:t>따릉이</a:t>
            </a:r>
            <a:r>
              <a:rPr lang="ko-KR" altLang="en-US" sz="8000" b="1" dirty="0">
                <a:solidFill>
                  <a:srgbClr val="C13844"/>
                </a:solidFill>
                <a:latin typeface="+mj-ea"/>
                <a:ea typeface="+mj-ea"/>
              </a:rPr>
              <a:t> 수량 예측</a:t>
            </a:r>
            <a:endParaRPr lang="en-US" sz="8000" b="1" i="0" u="none" strike="noStrike" dirty="0">
              <a:solidFill>
                <a:srgbClr val="C13844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344400" y="7027634"/>
            <a:ext cx="4623748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5000"/>
              </a:lnSpc>
            </a:pPr>
            <a:r>
              <a:rPr lang="en-US" sz="3200" b="1" i="0" u="none" strike="noStrike" dirty="0">
                <a:solidFill>
                  <a:srgbClr val="222222"/>
                </a:solidFill>
                <a:latin typeface="+mn-ea"/>
              </a:rPr>
              <a:t>20</a:t>
            </a:r>
            <a:r>
              <a:rPr lang="en-US" sz="3200" b="1" dirty="0">
                <a:solidFill>
                  <a:srgbClr val="222222"/>
                </a:solidFill>
                <a:latin typeface="+mn-ea"/>
              </a:rPr>
              <a:t>24.06</a:t>
            </a:r>
          </a:p>
          <a:p>
            <a:pPr lvl="0" algn="r">
              <a:lnSpc>
                <a:spcPct val="145000"/>
              </a:lnSpc>
            </a:pPr>
            <a:r>
              <a:rPr lang="ko-KR" altLang="en-US" sz="3200" b="1" i="0" u="none" strike="noStrike" dirty="0">
                <a:solidFill>
                  <a:srgbClr val="222222"/>
                </a:solidFill>
                <a:latin typeface="+mn-ea"/>
              </a:rPr>
              <a:t>베짱이들</a:t>
            </a:r>
            <a:endParaRPr lang="en-US" sz="3200" b="1" i="0" u="none" strike="noStrike" dirty="0">
              <a:solidFill>
                <a:srgbClr val="222222"/>
              </a:solidFill>
              <a:latin typeface="+mn-ea"/>
            </a:endParaRPr>
          </a:p>
          <a:p>
            <a:pPr lvl="0" algn="r">
              <a:lnSpc>
                <a:spcPct val="145000"/>
              </a:lnSpc>
            </a:pPr>
            <a:r>
              <a:rPr lang="ko-KR" altLang="en-US" sz="3200" b="1" dirty="0">
                <a:solidFill>
                  <a:srgbClr val="222222"/>
                </a:solidFill>
                <a:latin typeface="+mn-ea"/>
              </a:rPr>
              <a:t>발표자 </a:t>
            </a:r>
            <a:r>
              <a:rPr lang="en-US" altLang="ko-KR" sz="3200" b="1" dirty="0">
                <a:solidFill>
                  <a:srgbClr val="222222"/>
                </a:solidFill>
                <a:latin typeface="+mn-ea"/>
              </a:rPr>
              <a:t>: </a:t>
            </a:r>
            <a:r>
              <a:rPr lang="ko-KR" altLang="en-US" sz="3200" b="1" dirty="0" err="1">
                <a:solidFill>
                  <a:srgbClr val="222222"/>
                </a:solidFill>
                <a:latin typeface="+mn-ea"/>
              </a:rPr>
              <a:t>김규린</a:t>
            </a:r>
            <a:r>
              <a:rPr lang="en-US" altLang="ko-KR" sz="3200" b="1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3200" b="1" dirty="0" err="1">
                <a:solidFill>
                  <a:srgbClr val="222222"/>
                </a:solidFill>
                <a:latin typeface="+mn-ea"/>
              </a:rPr>
              <a:t>최서정</a:t>
            </a:r>
            <a:endParaRPr lang="en-US" sz="3200" b="1" i="0" u="none" strike="noStrike" dirty="0">
              <a:solidFill>
                <a:srgbClr val="222222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속성과 </a:t>
            </a:r>
            <a:r>
              <a:rPr lang="en-US" altLang="ko-KR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target</a:t>
            </a:r>
            <a:r>
              <a:rPr lang="ko-KR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 데이터 분석</a:t>
            </a: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DA15DD-AE6E-4849-1CD9-342C59A46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70" y="2699781"/>
            <a:ext cx="5410284" cy="33615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BFEDCE-4C34-22AE-0551-908FC7528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319" y="2705100"/>
            <a:ext cx="5302328" cy="33176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D96A46-AF0D-0FDB-84A3-C615DBAFC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847" y="6286500"/>
            <a:ext cx="5422007" cy="3321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78B586-00DE-C959-C145-B5392898F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2319" y="6329331"/>
            <a:ext cx="5314125" cy="33176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6EF788-8B5D-C4CF-7194-6C8227ED14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3112" y="4294327"/>
            <a:ext cx="5627688" cy="34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속성과 </a:t>
            </a:r>
            <a:r>
              <a:rPr lang="en-US" altLang="ko-KR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target</a:t>
            </a:r>
            <a:r>
              <a:rPr lang="ko-KR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 데이터 분석</a:t>
            </a: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6BDD5F-4A34-CE21-1B09-F6EF7897A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54" y="3359821"/>
            <a:ext cx="8500133" cy="51902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233104-EAAB-8AAF-16EA-9890ADE02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3331490"/>
            <a:ext cx="8550255" cy="52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8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속성과 </a:t>
            </a:r>
            <a:r>
              <a:rPr lang="en-US" altLang="ko-KR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target</a:t>
            </a:r>
            <a:r>
              <a:rPr lang="ko-KR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 데이터 분석</a:t>
            </a: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B38E0-CD4B-9714-D6FE-20C2DB607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099" y="2833783"/>
            <a:ext cx="5540501" cy="3338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791A5D-FF2C-EEB6-A917-D63092C9A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8116" y="2796097"/>
            <a:ext cx="5616683" cy="34908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91FB44-339E-686D-4CF7-BFABD757C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117" y="6350931"/>
            <a:ext cx="5616683" cy="3390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CEDD66-771B-2368-D5DF-9D0B34376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2882" y="6375688"/>
            <a:ext cx="5425718" cy="33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9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속성과 </a:t>
            </a:r>
            <a:r>
              <a:rPr lang="ko-KR" altLang="en-US" sz="3600" b="1" i="0" u="none" strike="noStrike" dirty="0" err="1">
                <a:solidFill>
                  <a:schemeClr val="accent2"/>
                </a:solidFill>
                <a:latin typeface="+mj-ea"/>
                <a:ea typeface="+mj-ea"/>
              </a:rPr>
              <a:t>대여량</a:t>
            </a: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 데이터</a:t>
            </a:r>
            <a:r>
              <a:rPr lang="ko-KR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 분석</a:t>
            </a: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F13E25-9A52-101D-BB1F-DB7A980B0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207" y="3162300"/>
            <a:ext cx="4875328" cy="31017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0B9B56-76E6-0351-2CA4-98062B3E2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532" y="3176586"/>
            <a:ext cx="4940115" cy="3077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4207CA-1414-B5B5-5014-4E2516A652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3207" y="6404691"/>
            <a:ext cx="4915820" cy="30774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B74FC0-81EC-CBD9-32C4-441D8CDD1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3282" y="6352305"/>
            <a:ext cx="4996804" cy="31665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862594-9FF9-A6AE-AE58-FD41EF976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15800" y="4729494"/>
            <a:ext cx="5029200" cy="31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속성과 </a:t>
            </a:r>
            <a:r>
              <a:rPr lang="ko-KR" altLang="en-US" sz="3600" b="1" i="0" u="none" strike="noStrike" dirty="0" err="1">
                <a:solidFill>
                  <a:schemeClr val="accent2"/>
                </a:solidFill>
                <a:latin typeface="+mj-ea"/>
                <a:ea typeface="+mj-ea"/>
              </a:rPr>
              <a:t>대여량</a:t>
            </a: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 데이터</a:t>
            </a:r>
            <a:r>
              <a:rPr lang="ko-KR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 분석</a:t>
            </a: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0FBB91D-4C3A-11C2-F885-CAB2C4EB4096}"/>
              </a:ext>
            </a:extLst>
          </p:cNvPr>
          <p:cNvGrpSpPr/>
          <p:nvPr/>
        </p:nvGrpSpPr>
        <p:grpSpPr>
          <a:xfrm>
            <a:off x="1600200" y="2936047"/>
            <a:ext cx="15336171" cy="3045653"/>
            <a:chOff x="970629" y="2431675"/>
            <a:chExt cx="16314794" cy="324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438DDC0-27D0-B738-0C60-BDA22ABC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6253" y="2431675"/>
              <a:ext cx="5249162" cy="324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57BBE31-958E-8799-913F-2E89DCD57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8428" y="2431675"/>
              <a:ext cx="5136995" cy="324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69A47A-EE17-AE29-77AF-DA2A794A4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629" y="2431675"/>
              <a:ext cx="5202611" cy="3240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B056D2-F122-EE3E-178A-F8A1050E8D31}"/>
              </a:ext>
            </a:extLst>
          </p:cNvPr>
          <p:cNvGrpSpPr/>
          <p:nvPr/>
        </p:nvGrpSpPr>
        <p:grpSpPr>
          <a:xfrm>
            <a:off x="1960563" y="6282272"/>
            <a:ext cx="14615444" cy="3482972"/>
            <a:chOff x="2968524" y="5853183"/>
            <a:chExt cx="15548076" cy="37052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97C5106-8A25-9A2D-5820-ABA14B1D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38969" y="6085795"/>
              <a:ext cx="4004771" cy="324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A19EA4-33F7-0FE5-3D14-735CBD23A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8524" y="6085795"/>
              <a:ext cx="5312585" cy="324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B2E581-AD74-B195-C5BB-643C1B45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801600" y="5853183"/>
              <a:ext cx="5715000" cy="3705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45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상관관계 분석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6A3FC-D608-F198-C95E-91E636037E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65"/>
          <a:stretch/>
        </p:blipFill>
        <p:spPr>
          <a:xfrm>
            <a:off x="1404327" y="2805300"/>
            <a:ext cx="6807200" cy="622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91CE16-4F57-3349-7084-01592AC2EFA0}"/>
              </a:ext>
            </a:extLst>
          </p:cNvPr>
          <p:cNvSpPr txBox="1"/>
          <p:nvPr/>
        </p:nvSpPr>
        <p:spPr>
          <a:xfrm>
            <a:off x="10070613" y="4019361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Target</a:t>
            </a:r>
            <a:r>
              <a:rPr lang="ko-KR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ko-KR" sz="3600" b="1" dirty="0">
                <a:solidFill>
                  <a:srgbClr val="C00000"/>
                </a:solidFill>
              </a:rPr>
              <a:t>data</a:t>
            </a:r>
            <a:r>
              <a:rPr lang="ko-KR" altLang="en-US" sz="3600" b="1" dirty="0"/>
              <a:t>와 속성들 간의 상관관계 분석</a:t>
            </a:r>
            <a:endParaRPr lang="en-US" altLang="ko-KR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E679-4293-203F-C843-F238DEFD05BB}"/>
              </a:ext>
            </a:extLst>
          </p:cNvPr>
          <p:cNvSpPr txBox="1"/>
          <p:nvPr/>
        </p:nvSpPr>
        <p:spPr>
          <a:xfrm>
            <a:off x="10090151" y="6838175"/>
            <a:ext cx="54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상관관계를</a:t>
            </a:r>
            <a:r>
              <a:rPr lang="ko-KR" altLang="en-US" sz="3600" b="1" dirty="0">
                <a:solidFill>
                  <a:srgbClr val="C00000"/>
                </a:solidFill>
              </a:rPr>
              <a:t> 가지지 않음</a:t>
            </a:r>
            <a:endParaRPr lang="en-US" altLang="ko-KR" sz="3600" b="1" dirty="0">
              <a:solidFill>
                <a:srgbClr val="C00000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2367101-4F4F-B9FA-BB59-70C3B402F364}"/>
              </a:ext>
            </a:extLst>
          </p:cNvPr>
          <p:cNvSpPr/>
          <p:nvPr/>
        </p:nvSpPr>
        <p:spPr>
          <a:xfrm>
            <a:off x="12496800" y="5632938"/>
            <a:ext cx="228600" cy="4572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1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모델 학습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FEBB34-5D5D-302D-6B7B-780C65289C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58"/>
          <a:stretch/>
        </p:blipFill>
        <p:spPr>
          <a:xfrm>
            <a:off x="10631865" y="2095500"/>
            <a:ext cx="6655766" cy="747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195D8-2B30-ED20-8C05-CB9EFEDAFE5F}"/>
              </a:ext>
            </a:extLst>
          </p:cNvPr>
          <p:cNvSpPr txBox="1"/>
          <p:nvPr/>
        </p:nvSpPr>
        <p:spPr>
          <a:xfrm>
            <a:off x="1017464" y="4658709"/>
            <a:ext cx="9215815" cy="214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/>
              <a:t>평균 </a:t>
            </a:r>
            <a:r>
              <a:rPr lang="en-US" altLang="ko-KR" sz="3600" dirty="0"/>
              <a:t>train MSE : 40.318, </a:t>
            </a:r>
            <a:r>
              <a:rPr lang="ko-KR" altLang="en-US" sz="3600" dirty="0"/>
              <a:t>평균 </a:t>
            </a:r>
            <a:r>
              <a:rPr lang="en-US" altLang="ko-KR" sz="3600" dirty="0"/>
              <a:t>test MSE : 44.329</a:t>
            </a:r>
          </a:p>
          <a:p>
            <a:pPr>
              <a:lnSpc>
                <a:spcPct val="200000"/>
              </a:lnSpc>
            </a:pPr>
            <a:r>
              <a:rPr lang="ko-KR" altLang="en-US" sz="3600" dirty="0"/>
              <a:t>평균 </a:t>
            </a:r>
            <a:r>
              <a:rPr lang="en-US" altLang="ko-KR" sz="3600" dirty="0"/>
              <a:t>train R^2 : 0.877, </a:t>
            </a:r>
            <a:r>
              <a:rPr lang="ko-KR" altLang="en-US" sz="3600" dirty="0"/>
              <a:t>평균 </a:t>
            </a:r>
            <a:r>
              <a:rPr lang="en-US" altLang="ko-KR" sz="3600" dirty="0"/>
              <a:t>test R^2 : 0.869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FEC8A-81E7-EB17-3B8E-269D5F7837AB}"/>
              </a:ext>
            </a:extLst>
          </p:cNvPr>
          <p:cNvSpPr txBox="1"/>
          <p:nvPr/>
        </p:nvSpPr>
        <p:spPr>
          <a:xfrm>
            <a:off x="1017464" y="3340766"/>
            <a:ext cx="9215815" cy="10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b="1" dirty="0" err="1"/>
              <a:t>랜덤포레스트</a:t>
            </a:r>
            <a:r>
              <a:rPr lang="ko-KR" altLang="en-US" sz="3600" b="1" dirty="0"/>
              <a:t> 회귀</a:t>
            </a:r>
            <a:endParaRPr lang="en-US" altLang="ko-KR" sz="36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4DB9F2-F22B-79AA-99C8-A5754E56FCA8}"/>
              </a:ext>
            </a:extLst>
          </p:cNvPr>
          <p:cNvSpPr/>
          <p:nvPr/>
        </p:nvSpPr>
        <p:spPr>
          <a:xfrm>
            <a:off x="10631865" y="2654966"/>
            <a:ext cx="5293935" cy="10407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07CE0F-B22C-E4F3-C891-44F80D5D1B4F}"/>
              </a:ext>
            </a:extLst>
          </p:cNvPr>
          <p:cNvSpPr/>
          <p:nvPr/>
        </p:nvSpPr>
        <p:spPr>
          <a:xfrm>
            <a:off x="10631865" y="6515193"/>
            <a:ext cx="5293935" cy="8381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54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모델 학습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195D8-2B30-ED20-8C05-CB9EFEDAFE5F}"/>
              </a:ext>
            </a:extLst>
          </p:cNvPr>
          <p:cNvSpPr txBox="1"/>
          <p:nvPr/>
        </p:nvSpPr>
        <p:spPr>
          <a:xfrm>
            <a:off x="1017464" y="4658709"/>
            <a:ext cx="9726988" cy="214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/>
              <a:t>평균 </a:t>
            </a:r>
            <a:r>
              <a:rPr lang="en-US" altLang="ko-KR" sz="3600" dirty="0"/>
              <a:t>train MSE : 306.513, </a:t>
            </a:r>
            <a:r>
              <a:rPr lang="ko-KR" altLang="en-US" sz="3600" dirty="0"/>
              <a:t>평균 </a:t>
            </a:r>
            <a:r>
              <a:rPr lang="en-US" altLang="ko-KR" sz="3600" dirty="0"/>
              <a:t>test MSE : 322.836</a:t>
            </a:r>
          </a:p>
          <a:p>
            <a:pPr>
              <a:lnSpc>
                <a:spcPct val="200000"/>
              </a:lnSpc>
            </a:pPr>
            <a:r>
              <a:rPr lang="ko-KR" altLang="en-US" sz="3600" dirty="0"/>
              <a:t>평균 </a:t>
            </a:r>
            <a:r>
              <a:rPr lang="en-US" altLang="ko-KR" sz="3600" dirty="0"/>
              <a:t>train R^2 : 0.063, </a:t>
            </a:r>
            <a:r>
              <a:rPr lang="ko-KR" altLang="en-US" sz="3600" dirty="0"/>
              <a:t>평균 </a:t>
            </a:r>
            <a:r>
              <a:rPr lang="en-US" altLang="ko-KR" sz="3600" dirty="0"/>
              <a:t>test R^2 : 0.049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2D1F3E-AB57-B925-8D95-C5C66B8EED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23"/>
          <a:stretch/>
        </p:blipFill>
        <p:spPr>
          <a:xfrm>
            <a:off x="10744452" y="1007379"/>
            <a:ext cx="6578348" cy="7931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AD636-0269-74CC-972F-811D99572008}"/>
              </a:ext>
            </a:extLst>
          </p:cNvPr>
          <p:cNvSpPr txBox="1"/>
          <p:nvPr/>
        </p:nvSpPr>
        <p:spPr>
          <a:xfrm>
            <a:off x="1017464" y="3340766"/>
            <a:ext cx="9215815" cy="10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b="1" dirty="0"/>
              <a:t>다항 회귀 </a:t>
            </a:r>
            <a:r>
              <a:rPr lang="en-US" altLang="ko-KR" sz="3600" b="1" dirty="0"/>
              <a:t>(5</a:t>
            </a:r>
            <a:r>
              <a:rPr lang="ko-KR" altLang="en-US" sz="3600" b="1" dirty="0" err="1"/>
              <a:t>차식</a:t>
            </a:r>
            <a:r>
              <a:rPr lang="en-US" altLang="ko-KR" sz="3600" b="1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B1B86-91CC-A3E7-82A9-78C10B679073}"/>
              </a:ext>
            </a:extLst>
          </p:cNvPr>
          <p:cNvSpPr/>
          <p:nvPr/>
        </p:nvSpPr>
        <p:spPr>
          <a:xfrm>
            <a:off x="10744452" y="4781642"/>
            <a:ext cx="5486148" cy="18096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82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4363760B-BF34-6DAF-A56C-67B53F31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53" y="2590800"/>
            <a:ext cx="16344900" cy="698047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3600" b="1" i="0" u="none" strike="noStrike" dirty="0" err="1">
                <a:solidFill>
                  <a:schemeClr val="accent2"/>
                </a:solidFill>
                <a:latin typeface="+mj-ea"/>
                <a:ea typeface="+mj-ea"/>
              </a:rPr>
              <a:t>GridSearchCV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F79C0F3-2A80-A3D9-A452-6C4BC122DC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00"/>
          <a:stretch/>
        </p:blipFill>
        <p:spPr>
          <a:xfrm>
            <a:off x="1881768" y="3736165"/>
            <a:ext cx="6204558" cy="38133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12ECFE-9B5B-8220-54BB-A5D8212A21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0277" b="7924"/>
          <a:stretch/>
        </p:blipFill>
        <p:spPr>
          <a:xfrm>
            <a:off x="1577135" y="7978442"/>
            <a:ext cx="14889537" cy="448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8517D7-996F-5BC6-483D-334A05DB4A79}"/>
              </a:ext>
            </a:extLst>
          </p:cNvPr>
          <p:cNvSpPr txBox="1"/>
          <p:nvPr/>
        </p:nvSpPr>
        <p:spPr>
          <a:xfrm>
            <a:off x="1666873" y="2500442"/>
            <a:ext cx="9215815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/>
              <a:t>두가지 경우로 진행</a:t>
            </a:r>
            <a:endParaRPr lang="en-US" altLang="ko-KR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EBE37-AB7B-F75B-3F5C-A21E2BC04DF1}"/>
              </a:ext>
            </a:extLst>
          </p:cNvPr>
          <p:cNvSpPr txBox="1"/>
          <p:nvPr/>
        </p:nvSpPr>
        <p:spPr>
          <a:xfrm>
            <a:off x="1544478" y="3506320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5E6E57-AC55-54A3-E242-A99D2CAF9DA0}"/>
              </a:ext>
            </a:extLst>
          </p:cNvPr>
          <p:cNvSpPr txBox="1"/>
          <p:nvPr/>
        </p:nvSpPr>
        <p:spPr>
          <a:xfrm>
            <a:off x="1521413" y="7974568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0F520-6E63-3766-C5E2-7418550A9BAA}"/>
              </a:ext>
            </a:extLst>
          </p:cNvPr>
          <p:cNvSpPr txBox="1"/>
          <p:nvPr/>
        </p:nvSpPr>
        <p:spPr>
          <a:xfrm>
            <a:off x="9973076" y="3506320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A64C05-7518-EB11-E1C2-9527441BAB83}"/>
              </a:ext>
            </a:extLst>
          </p:cNvPr>
          <p:cNvSpPr txBox="1"/>
          <p:nvPr/>
        </p:nvSpPr>
        <p:spPr>
          <a:xfrm>
            <a:off x="1521413" y="8814246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3223E2-A9B3-C8C0-7BAB-05B4E5701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276" y="3726166"/>
            <a:ext cx="6242422" cy="3842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B519CC-06D4-7070-0394-1639EE9DC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8724900"/>
            <a:ext cx="11542792" cy="50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64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4363760B-BF34-6DAF-A56C-67B53F31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53" y="2590800"/>
            <a:ext cx="16344900" cy="698047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dirty="0" err="1">
                <a:solidFill>
                  <a:schemeClr val="accent2"/>
                </a:solidFill>
                <a:latin typeface="+mj-ea"/>
                <a:ea typeface="+mj-ea"/>
              </a:rPr>
              <a:t>하이퍼</a:t>
            </a:r>
            <a:r>
              <a:rPr lang="ko-KR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 파라미터 최적화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8517D7-996F-5BC6-483D-334A05DB4A79}"/>
              </a:ext>
            </a:extLst>
          </p:cNvPr>
          <p:cNvSpPr txBox="1"/>
          <p:nvPr/>
        </p:nvSpPr>
        <p:spPr>
          <a:xfrm>
            <a:off x="1666873" y="2500442"/>
            <a:ext cx="9215815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/>
              <a:t>두가지 경우로 진행</a:t>
            </a:r>
            <a:endParaRPr lang="en-US" altLang="ko-KR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EBE37-AB7B-F75B-3F5C-A21E2BC04DF1}"/>
              </a:ext>
            </a:extLst>
          </p:cNvPr>
          <p:cNvSpPr txBox="1"/>
          <p:nvPr/>
        </p:nvSpPr>
        <p:spPr>
          <a:xfrm>
            <a:off x="1544478" y="3506320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5E6E57-AC55-54A3-E242-A99D2CAF9DA0}"/>
              </a:ext>
            </a:extLst>
          </p:cNvPr>
          <p:cNvSpPr txBox="1"/>
          <p:nvPr/>
        </p:nvSpPr>
        <p:spPr>
          <a:xfrm>
            <a:off x="1521413" y="7974568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0F520-6E63-3766-C5E2-7418550A9BAA}"/>
              </a:ext>
            </a:extLst>
          </p:cNvPr>
          <p:cNvSpPr txBox="1"/>
          <p:nvPr/>
        </p:nvSpPr>
        <p:spPr>
          <a:xfrm>
            <a:off x="9829800" y="3485680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A64C05-7518-EB11-E1C2-9527441BAB83}"/>
              </a:ext>
            </a:extLst>
          </p:cNvPr>
          <p:cNvSpPr txBox="1"/>
          <p:nvPr/>
        </p:nvSpPr>
        <p:spPr>
          <a:xfrm>
            <a:off x="1521413" y="8814246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F69538-1AA6-C7FB-AEEF-F6AC9863F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090" y="3685313"/>
            <a:ext cx="6830378" cy="4153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26ECB2-39E3-A066-9EF0-8C187F1FACEC}"/>
              </a:ext>
            </a:extLst>
          </p:cNvPr>
          <p:cNvSpPr txBox="1"/>
          <p:nvPr/>
        </p:nvSpPr>
        <p:spPr>
          <a:xfrm>
            <a:off x="1992714" y="7777398"/>
            <a:ext cx="9144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/>
              <a:t>평균 </a:t>
            </a:r>
            <a:r>
              <a:rPr lang="en-US" altLang="ko-KR" sz="1800" dirty="0"/>
              <a:t>train MSE : 40.318, </a:t>
            </a:r>
            <a:r>
              <a:rPr lang="ko-KR" altLang="en-US" sz="1800" dirty="0"/>
              <a:t>평균 </a:t>
            </a:r>
            <a:r>
              <a:rPr lang="en-US" altLang="ko-KR" sz="1800" dirty="0"/>
              <a:t>test MSE : 44.329 / </a:t>
            </a:r>
            <a:r>
              <a:rPr lang="ko-KR" altLang="en-US" sz="1800" dirty="0"/>
              <a:t>평균 </a:t>
            </a:r>
            <a:r>
              <a:rPr lang="en-US" altLang="ko-KR" sz="1800" dirty="0"/>
              <a:t>train R^2 : 0.877, </a:t>
            </a:r>
            <a:r>
              <a:rPr lang="ko-KR" altLang="en-US" sz="1800" dirty="0"/>
              <a:t>평균 </a:t>
            </a:r>
            <a:r>
              <a:rPr lang="en-US" altLang="ko-KR" sz="1800" dirty="0"/>
              <a:t>test R^2 : 0.869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739E5-E11A-13CA-6951-3D233B887469}"/>
              </a:ext>
            </a:extLst>
          </p:cNvPr>
          <p:cNvSpPr txBox="1"/>
          <p:nvPr/>
        </p:nvSpPr>
        <p:spPr>
          <a:xfrm>
            <a:off x="1992714" y="8617076"/>
            <a:ext cx="9144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/>
              <a:t>평균 </a:t>
            </a:r>
            <a:r>
              <a:rPr lang="en-US" altLang="ko-KR" sz="1800" dirty="0"/>
              <a:t>train MSE : 54.130, </a:t>
            </a:r>
            <a:r>
              <a:rPr lang="ko-KR" altLang="en-US" sz="1800" dirty="0"/>
              <a:t>평균 </a:t>
            </a:r>
            <a:r>
              <a:rPr lang="en-US" altLang="ko-KR" sz="1800" dirty="0"/>
              <a:t>test MSE : 55.907 / </a:t>
            </a:r>
            <a:r>
              <a:rPr lang="ko-KR" altLang="en-US" sz="1800" dirty="0"/>
              <a:t>평균 </a:t>
            </a:r>
            <a:r>
              <a:rPr lang="en-US" altLang="ko-KR" sz="1800" dirty="0"/>
              <a:t>train R^2 : 0.834, </a:t>
            </a:r>
            <a:r>
              <a:rPr lang="ko-KR" altLang="en-US" sz="1800" dirty="0"/>
              <a:t>평균 </a:t>
            </a:r>
            <a:r>
              <a:rPr lang="en-US" altLang="ko-KR" sz="1800" dirty="0"/>
              <a:t>test R^2 </a:t>
            </a:r>
            <a:r>
              <a:rPr lang="en-US" altLang="ko-KR" sz="1800"/>
              <a:t>: 0.835</a:t>
            </a:r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4C214B-F6C8-7926-3B5D-C758B62228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80" t="13708" r="23875"/>
          <a:stretch/>
        </p:blipFill>
        <p:spPr>
          <a:xfrm>
            <a:off x="10287000" y="3736165"/>
            <a:ext cx="6172200" cy="34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2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82" y="4189660"/>
            <a:ext cx="5053453" cy="1907678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4988" y="0"/>
            <a:ext cx="11343012" cy="10287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639031" y="685801"/>
            <a:ext cx="8005905" cy="2753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i="0" u="none" strike="noStrike" kern="1200" dirty="0" err="1">
                <a:solidFill>
                  <a:srgbClr val="FFFFFF"/>
                </a:solidFill>
                <a:latin typeface="+mj-ea"/>
                <a:ea typeface="+mj-ea"/>
                <a:cs typeface="+mj-cs"/>
              </a:rPr>
              <a:t>목차</a:t>
            </a:r>
            <a:endParaRPr lang="en-US" sz="8100" b="1" i="0" u="none" strike="noStrike" kern="1200" dirty="0">
              <a:solidFill>
                <a:srgbClr val="FFFFFF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9029" y="3841243"/>
            <a:ext cx="7543800" cy="27432"/>
          </a:xfrm>
          <a:custGeom>
            <a:avLst/>
            <a:gdLst>
              <a:gd name="connsiteX0" fmla="*/ 0 w 7543800"/>
              <a:gd name="connsiteY0" fmla="*/ 0 h 27432"/>
              <a:gd name="connsiteX1" fmla="*/ 459486 w 7543800"/>
              <a:gd name="connsiteY1" fmla="*/ 0 h 27432"/>
              <a:gd name="connsiteX2" fmla="*/ 1296162 w 7543800"/>
              <a:gd name="connsiteY2" fmla="*/ 0 h 27432"/>
              <a:gd name="connsiteX3" fmla="*/ 2057400 w 7543800"/>
              <a:gd name="connsiteY3" fmla="*/ 0 h 27432"/>
              <a:gd name="connsiteX4" fmla="*/ 2516886 w 7543800"/>
              <a:gd name="connsiteY4" fmla="*/ 0 h 27432"/>
              <a:gd name="connsiteX5" fmla="*/ 3127248 w 7543800"/>
              <a:gd name="connsiteY5" fmla="*/ 0 h 27432"/>
              <a:gd name="connsiteX6" fmla="*/ 3963924 w 7543800"/>
              <a:gd name="connsiteY6" fmla="*/ 0 h 27432"/>
              <a:gd name="connsiteX7" fmla="*/ 4649724 w 7543800"/>
              <a:gd name="connsiteY7" fmla="*/ 0 h 27432"/>
              <a:gd name="connsiteX8" fmla="*/ 5410962 w 7543800"/>
              <a:gd name="connsiteY8" fmla="*/ 0 h 27432"/>
              <a:gd name="connsiteX9" fmla="*/ 6021324 w 7543800"/>
              <a:gd name="connsiteY9" fmla="*/ 0 h 27432"/>
              <a:gd name="connsiteX10" fmla="*/ 6707124 w 7543800"/>
              <a:gd name="connsiteY10" fmla="*/ 0 h 27432"/>
              <a:gd name="connsiteX11" fmla="*/ 7543800 w 7543800"/>
              <a:gd name="connsiteY11" fmla="*/ 0 h 27432"/>
              <a:gd name="connsiteX12" fmla="*/ 7543800 w 7543800"/>
              <a:gd name="connsiteY12" fmla="*/ 27432 h 27432"/>
              <a:gd name="connsiteX13" fmla="*/ 7084314 w 7543800"/>
              <a:gd name="connsiteY13" fmla="*/ 27432 h 27432"/>
              <a:gd name="connsiteX14" fmla="*/ 6624828 w 7543800"/>
              <a:gd name="connsiteY14" fmla="*/ 27432 h 27432"/>
              <a:gd name="connsiteX15" fmla="*/ 5863590 w 7543800"/>
              <a:gd name="connsiteY15" fmla="*/ 27432 h 27432"/>
              <a:gd name="connsiteX16" fmla="*/ 5404104 w 7543800"/>
              <a:gd name="connsiteY16" fmla="*/ 27432 h 27432"/>
              <a:gd name="connsiteX17" fmla="*/ 4718304 w 7543800"/>
              <a:gd name="connsiteY17" fmla="*/ 27432 h 27432"/>
              <a:gd name="connsiteX18" fmla="*/ 4183380 w 7543800"/>
              <a:gd name="connsiteY18" fmla="*/ 27432 h 27432"/>
              <a:gd name="connsiteX19" fmla="*/ 3497580 w 7543800"/>
              <a:gd name="connsiteY19" fmla="*/ 27432 h 27432"/>
              <a:gd name="connsiteX20" fmla="*/ 2811780 w 7543800"/>
              <a:gd name="connsiteY20" fmla="*/ 27432 h 27432"/>
              <a:gd name="connsiteX21" fmla="*/ 2125980 w 7543800"/>
              <a:gd name="connsiteY21" fmla="*/ 27432 h 27432"/>
              <a:gd name="connsiteX22" fmla="*/ 1440180 w 7543800"/>
              <a:gd name="connsiteY22" fmla="*/ 27432 h 27432"/>
              <a:gd name="connsiteX23" fmla="*/ 829818 w 7543800"/>
              <a:gd name="connsiteY23" fmla="*/ 27432 h 27432"/>
              <a:gd name="connsiteX24" fmla="*/ 0 w 7543800"/>
              <a:gd name="connsiteY24" fmla="*/ 27432 h 27432"/>
              <a:gd name="connsiteX25" fmla="*/ 0 w 7543800"/>
              <a:gd name="connsiteY2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543800" h="27432" fill="none" extrusionOk="0">
                <a:moveTo>
                  <a:pt x="0" y="0"/>
                </a:moveTo>
                <a:cubicBezTo>
                  <a:pt x="128354" y="16299"/>
                  <a:pt x="248962" y="-6033"/>
                  <a:pt x="459486" y="0"/>
                </a:cubicBezTo>
                <a:cubicBezTo>
                  <a:pt x="670010" y="6033"/>
                  <a:pt x="1072543" y="4749"/>
                  <a:pt x="1296162" y="0"/>
                </a:cubicBezTo>
                <a:cubicBezTo>
                  <a:pt x="1519781" y="-4749"/>
                  <a:pt x="1879766" y="-36077"/>
                  <a:pt x="2057400" y="0"/>
                </a:cubicBezTo>
                <a:cubicBezTo>
                  <a:pt x="2235034" y="36077"/>
                  <a:pt x="2315139" y="17747"/>
                  <a:pt x="2516886" y="0"/>
                </a:cubicBezTo>
                <a:cubicBezTo>
                  <a:pt x="2718633" y="-17747"/>
                  <a:pt x="2999770" y="-16952"/>
                  <a:pt x="3127248" y="0"/>
                </a:cubicBezTo>
                <a:cubicBezTo>
                  <a:pt x="3254726" y="16952"/>
                  <a:pt x="3636148" y="-4077"/>
                  <a:pt x="3963924" y="0"/>
                </a:cubicBezTo>
                <a:cubicBezTo>
                  <a:pt x="4291700" y="4077"/>
                  <a:pt x="4353766" y="-4322"/>
                  <a:pt x="4649724" y="0"/>
                </a:cubicBezTo>
                <a:cubicBezTo>
                  <a:pt x="4945682" y="4322"/>
                  <a:pt x="5111376" y="-31043"/>
                  <a:pt x="5410962" y="0"/>
                </a:cubicBezTo>
                <a:cubicBezTo>
                  <a:pt x="5710548" y="31043"/>
                  <a:pt x="5788938" y="-17916"/>
                  <a:pt x="6021324" y="0"/>
                </a:cubicBezTo>
                <a:cubicBezTo>
                  <a:pt x="6253710" y="17916"/>
                  <a:pt x="6426914" y="23569"/>
                  <a:pt x="6707124" y="0"/>
                </a:cubicBezTo>
                <a:cubicBezTo>
                  <a:pt x="6987334" y="-23569"/>
                  <a:pt x="7376457" y="-37624"/>
                  <a:pt x="7543800" y="0"/>
                </a:cubicBezTo>
                <a:cubicBezTo>
                  <a:pt x="7543955" y="11236"/>
                  <a:pt x="7545121" y="17127"/>
                  <a:pt x="7543800" y="27432"/>
                </a:cubicBezTo>
                <a:cubicBezTo>
                  <a:pt x="7366196" y="38399"/>
                  <a:pt x="7308637" y="27840"/>
                  <a:pt x="7084314" y="27432"/>
                </a:cubicBezTo>
                <a:cubicBezTo>
                  <a:pt x="6859991" y="27024"/>
                  <a:pt x="6728000" y="45343"/>
                  <a:pt x="6624828" y="27432"/>
                </a:cubicBezTo>
                <a:cubicBezTo>
                  <a:pt x="6521656" y="9521"/>
                  <a:pt x="6131539" y="14443"/>
                  <a:pt x="5863590" y="27432"/>
                </a:cubicBezTo>
                <a:cubicBezTo>
                  <a:pt x="5595641" y="40421"/>
                  <a:pt x="5607373" y="44821"/>
                  <a:pt x="5404104" y="27432"/>
                </a:cubicBezTo>
                <a:cubicBezTo>
                  <a:pt x="5200835" y="10043"/>
                  <a:pt x="5040983" y="28243"/>
                  <a:pt x="4718304" y="27432"/>
                </a:cubicBezTo>
                <a:cubicBezTo>
                  <a:pt x="4395625" y="26621"/>
                  <a:pt x="4326382" y="41051"/>
                  <a:pt x="4183380" y="27432"/>
                </a:cubicBezTo>
                <a:cubicBezTo>
                  <a:pt x="4040378" y="13813"/>
                  <a:pt x="3673484" y="55854"/>
                  <a:pt x="3497580" y="27432"/>
                </a:cubicBezTo>
                <a:cubicBezTo>
                  <a:pt x="3321676" y="-990"/>
                  <a:pt x="2950930" y="10737"/>
                  <a:pt x="2811780" y="27432"/>
                </a:cubicBezTo>
                <a:cubicBezTo>
                  <a:pt x="2672630" y="44127"/>
                  <a:pt x="2329797" y="38419"/>
                  <a:pt x="2125980" y="27432"/>
                </a:cubicBezTo>
                <a:cubicBezTo>
                  <a:pt x="1922163" y="16445"/>
                  <a:pt x="1744078" y="25504"/>
                  <a:pt x="1440180" y="27432"/>
                </a:cubicBezTo>
                <a:cubicBezTo>
                  <a:pt x="1136282" y="29360"/>
                  <a:pt x="1005348" y="36377"/>
                  <a:pt x="829818" y="27432"/>
                </a:cubicBezTo>
                <a:cubicBezTo>
                  <a:pt x="654288" y="18487"/>
                  <a:pt x="333607" y="26464"/>
                  <a:pt x="0" y="27432"/>
                </a:cubicBezTo>
                <a:cubicBezTo>
                  <a:pt x="1367" y="16730"/>
                  <a:pt x="-795" y="9503"/>
                  <a:pt x="0" y="0"/>
                </a:cubicBezTo>
                <a:close/>
              </a:path>
              <a:path w="7543800" h="27432" stroke="0" extrusionOk="0">
                <a:moveTo>
                  <a:pt x="0" y="0"/>
                </a:moveTo>
                <a:cubicBezTo>
                  <a:pt x="161903" y="-7421"/>
                  <a:pt x="328548" y="-11698"/>
                  <a:pt x="610362" y="0"/>
                </a:cubicBezTo>
                <a:cubicBezTo>
                  <a:pt x="892176" y="11698"/>
                  <a:pt x="900952" y="22868"/>
                  <a:pt x="1069848" y="0"/>
                </a:cubicBezTo>
                <a:cubicBezTo>
                  <a:pt x="1238744" y="-22868"/>
                  <a:pt x="1582414" y="22050"/>
                  <a:pt x="1906524" y="0"/>
                </a:cubicBezTo>
                <a:cubicBezTo>
                  <a:pt x="2230634" y="-22050"/>
                  <a:pt x="2315442" y="-22040"/>
                  <a:pt x="2516886" y="0"/>
                </a:cubicBezTo>
                <a:cubicBezTo>
                  <a:pt x="2718330" y="22040"/>
                  <a:pt x="2997348" y="-5329"/>
                  <a:pt x="3127248" y="0"/>
                </a:cubicBezTo>
                <a:cubicBezTo>
                  <a:pt x="3257148" y="5329"/>
                  <a:pt x="3645552" y="-15967"/>
                  <a:pt x="3963924" y="0"/>
                </a:cubicBezTo>
                <a:cubicBezTo>
                  <a:pt x="4282296" y="15967"/>
                  <a:pt x="4258132" y="-14418"/>
                  <a:pt x="4498848" y="0"/>
                </a:cubicBezTo>
                <a:cubicBezTo>
                  <a:pt x="4739564" y="14418"/>
                  <a:pt x="4957845" y="4315"/>
                  <a:pt x="5335524" y="0"/>
                </a:cubicBezTo>
                <a:cubicBezTo>
                  <a:pt x="5713203" y="-4315"/>
                  <a:pt x="5788491" y="-12805"/>
                  <a:pt x="6172200" y="0"/>
                </a:cubicBezTo>
                <a:cubicBezTo>
                  <a:pt x="6555909" y="12805"/>
                  <a:pt x="6640797" y="-28229"/>
                  <a:pt x="6858000" y="0"/>
                </a:cubicBezTo>
                <a:cubicBezTo>
                  <a:pt x="7075203" y="28229"/>
                  <a:pt x="7303800" y="-26601"/>
                  <a:pt x="7543800" y="0"/>
                </a:cubicBezTo>
                <a:cubicBezTo>
                  <a:pt x="7542440" y="10164"/>
                  <a:pt x="7543883" y="19377"/>
                  <a:pt x="7543800" y="27432"/>
                </a:cubicBezTo>
                <a:cubicBezTo>
                  <a:pt x="7383976" y="49840"/>
                  <a:pt x="7199398" y="21669"/>
                  <a:pt x="7084314" y="27432"/>
                </a:cubicBezTo>
                <a:cubicBezTo>
                  <a:pt x="6969230" y="33195"/>
                  <a:pt x="6556370" y="17945"/>
                  <a:pt x="6247638" y="27432"/>
                </a:cubicBezTo>
                <a:cubicBezTo>
                  <a:pt x="5938906" y="36919"/>
                  <a:pt x="5849633" y="32805"/>
                  <a:pt x="5712714" y="27432"/>
                </a:cubicBezTo>
                <a:cubicBezTo>
                  <a:pt x="5575795" y="22059"/>
                  <a:pt x="5353582" y="8019"/>
                  <a:pt x="5026914" y="27432"/>
                </a:cubicBezTo>
                <a:cubicBezTo>
                  <a:pt x="4700246" y="46845"/>
                  <a:pt x="4551426" y="46893"/>
                  <a:pt x="4190238" y="27432"/>
                </a:cubicBezTo>
                <a:cubicBezTo>
                  <a:pt x="3829050" y="7971"/>
                  <a:pt x="3725201" y="2592"/>
                  <a:pt x="3504438" y="27432"/>
                </a:cubicBezTo>
                <a:cubicBezTo>
                  <a:pt x="3283675" y="52272"/>
                  <a:pt x="3187858" y="48827"/>
                  <a:pt x="3044952" y="27432"/>
                </a:cubicBezTo>
                <a:cubicBezTo>
                  <a:pt x="2902046" y="6037"/>
                  <a:pt x="2703956" y="26791"/>
                  <a:pt x="2510028" y="27432"/>
                </a:cubicBezTo>
                <a:cubicBezTo>
                  <a:pt x="2316100" y="28073"/>
                  <a:pt x="2087368" y="44377"/>
                  <a:pt x="1673352" y="27432"/>
                </a:cubicBezTo>
                <a:cubicBezTo>
                  <a:pt x="1259336" y="10487"/>
                  <a:pt x="1325025" y="49555"/>
                  <a:pt x="987552" y="27432"/>
                </a:cubicBezTo>
                <a:cubicBezTo>
                  <a:pt x="650079" y="5309"/>
                  <a:pt x="414817" y="6509"/>
                  <a:pt x="0" y="27432"/>
                </a:cubicBezTo>
                <a:cubicBezTo>
                  <a:pt x="-254" y="20900"/>
                  <a:pt x="311" y="11783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639029" y="4284125"/>
            <a:ext cx="8191642" cy="5126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4400" i="0" u="none" strike="noStrike" dirty="0">
                <a:solidFill>
                  <a:srgbClr val="FFFFFF"/>
                </a:solidFill>
                <a:latin typeface="+mn-ea"/>
              </a:rPr>
              <a:t>01 </a:t>
            </a:r>
            <a:r>
              <a:rPr lang="ko-KR" altLang="en-US" sz="4400" i="0" u="none" strike="noStrike" dirty="0">
                <a:solidFill>
                  <a:srgbClr val="FFFFFF"/>
                </a:solidFill>
                <a:latin typeface="+mn-ea"/>
              </a:rPr>
              <a:t>배경</a:t>
            </a:r>
            <a:endParaRPr lang="en-US" altLang="ko-KR" sz="4400" i="0" u="none" strike="noStrike" dirty="0">
              <a:solidFill>
                <a:srgbClr val="FFFFFF"/>
              </a:solidFill>
              <a:latin typeface="+mn-ea"/>
            </a:endParaRPr>
          </a:p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+mn-ea"/>
              </a:rPr>
              <a:t>02 </a:t>
            </a:r>
            <a:r>
              <a:rPr lang="ko-KR" altLang="en-US" sz="4400" dirty="0">
                <a:solidFill>
                  <a:srgbClr val="FFFFFF"/>
                </a:solidFill>
                <a:latin typeface="+mn-ea"/>
              </a:rPr>
              <a:t>목표</a:t>
            </a:r>
            <a:endParaRPr lang="en-US" altLang="ko-KR" sz="4400" dirty="0">
              <a:solidFill>
                <a:srgbClr val="FFFFFF"/>
              </a:solidFill>
              <a:latin typeface="+mn-ea"/>
            </a:endParaRPr>
          </a:p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4400" i="0" u="none" strike="noStrike" dirty="0">
                <a:solidFill>
                  <a:srgbClr val="FFFFFF"/>
                </a:solidFill>
                <a:latin typeface="+mn-ea"/>
              </a:rPr>
              <a:t>03 </a:t>
            </a:r>
            <a:r>
              <a:rPr lang="ko-KR" altLang="en-US" sz="4400" dirty="0">
                <a:solidFill>
                  <a:srgbClr val="FFFFFF"/>
                </a:solidFill>
                <a:latin typeface="+mn-ea"/>
              </a:rPr>
              <a:t>기대효과</a:t>
            </a:r>
            <a:endParaRPr lang="en-US" altLang="ko-KR" sz="4400" i="0" u="none" strike="noStrike" dirty="0">
              <a:solidFill>
                <a:srgbClr val="FFFFFF"/>
              </a:solidFill>
              <a:latin typeface="+mn-ea"/>
            </a:endParaRPr>
          </a:p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+mn-ea"/>
              </a:rPr>
              <a:t>04 </a:t>
            </a:r>
            <a:r>
              <a:rPr lang="ko-KR" altLang="en-US" sz="4400" dirty="0">
                <a:solidFill>
                  <a:srgbClr val="FFFFFF"/>
                </a:solidFill>
                <a:latin typeface="+mn-ea"/>
              </a:rPr>
              <a:t>분석 및 실험 결과</a:t>
            </a:r>
            <a:endParaRPr lang="en-US" altLang="ko-KR" sz="4400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i="0" u="none" strike="noStrike" dirty="0">
                <a:solidFill>
                  <a:srgbClr val="FFFFFF"/>
                </a:solidFill>
                <a:latin typeface="+mn-ea"/>
              </a:rPr>
              <a:t>05 </a:t>
            </a:r>
            <a:r>
              <a:rPr lang="ko-KR" altLang="en-US" sz="4400" i="0" u="none" strike="noStrike" dirty="0">
                <a:solidFill>
                  <a:srgbClr val="FFFFFF"/>
                </a:solidFill>
                <a:latin typeface="+mn-ea"/>
              </a:rPr>
              <a:t>인사이트</a:t>
            </a:r>
            <a:endParaRPr lang="en-US" altLang="ko-KR" sz="4400" dirty="0">
              <a:solidFill>
                <a:srgbClr val="FFFFFF"/>
              </a:solidFill>
              <a:latin typeface="+mn-ea"/>
            </a:endParaRPr>
          </a:p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4400" i="0" u="none" strike="noStrike" dirty="0">
                <a:solidFill>
                  <a:srgbClr val="FFFFFF"/>
                </a:solidFill>
                <a:latin typeface="+mn-ea"/>
              </a:rPr>
              <a:t>06 </a:t>
            </a:r>
            <a:r>
              <a:rPr lang="ko-KR" altLang="en-US" sz="4400" dirty="0">
                <a:solidFill>
                  <a:srgbClr val="FFFFFF"/>
                </a:solidFill>
                <a:latin typeface="+mn-ea"/>
              </a:rPr>
              <a:t>프로젝트 회고</a:t>
            </a:r>
            <a:endParaRPr lang="en-US" altLang="ko-KR" sz="4400" dirty="0">
              <a:solidFill>
                <a:srgbClr val="FFFFFF"/>
              </a:solidFill>
              <a:latin typeface="+mn-ea"/>
            </a:endParaRPr>
          </a:p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4400" i="0" u="none" strike="noStrike" dirty="0">
                <a:solidFill>
                  <a:srgbClr val="FFFFFF"/>
                </a:solidFill>
                <a:latin typeface="+mn-ea"/>
              </a:rPr>
              <a:t>07 </a:t>
            </a:r>
            <a:r>
              <a:rPr lang="ko-KR" altLang="en-US" sz="4400" i="0" u="none" strike="noStrike" dirty="0">
                <a:solidFill>
                  <a:srgbClr val="FFFFFF"/>
                </a:solidFill>
                <a:latin typeface="+mn-ea"/>
              </a:rPr>
              <a:t>팀원 별 기여 내용</a:t>
            </a:r>
            <a:endParaRPr lang="en-US" sz="4400" i="0" u="none" strike="noStrike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24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특성 중요도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5CCEE9-E8B0-2089-46E0-876D8FEA5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3225801"/>
            <a:ext cx="10515600" cy="517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B80375-C852-BC3B-C350-B9FB75DACC6E}"/>
              </a:ext>
            </a:extLst>
          </p:cNvPr>
          <p:cNvSpPr txBox="1"/>
          <p:nvPr/>
        </p:nvSpPr>
        <p:spPr>
          <a:xfrm>
            <a:off x="914400" y="5211154"/>
            <a:ext cx="5441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Station, time, temp </a:t>
            </a:r>
            <a:r>
              <a:rPr lang="ko-KR" altLang="en-US" sz="3600" b="1" dirty="0"/>
              <a:t>순으로 특성 중요도가 높음</a:t>
            </a:r>
          </a:p>
        </p:txBody>
      </p:sp>
    </p:spTree>
    <p:extLst>
      <p:ext uri="{BB962C8B-B14F-4D97-AF65-F5344CB8AC3E}">
        <p14:creationId xmlns:p14="http://schemas.microsoft.com/office/powerpoint/2010/main" val="137843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예측 결과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9989DF-2FB6-EADC-0BF3-E9257118E2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6"/>
          <a:stretch/>
        </p:blipFill>
        <p:spPr>
          <a:xfrm>
            <a:off x="4114800" y="2940843"/>
            <a:ext cx="10596900" cy="66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4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EBE87991-9507-71C1-20AB-0B1EAABD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086100"/>
            <a:ext cx="16344900" cy="6210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6400" i="0" u="none" strike="noStrike" dirty="0">
                <a:solidFill>
                  <a:srgbClr val="C13844"/>
                </a:solidFill>
                <a:latin typeface="+mj-ea"/>
                <a:ea typeface="+mj-ea"/>
              </a:rPr>
              <a:t>인사이트</a:t>
            </a:r>
            <a:endParaRPr lang="en-US" sz="6400" i="0" u="none" strike="noStrike" dirty="0">
              <a:solidFill>
                <a:srgbClr val="C13844"/>
              </a:solidFill>
              <a:latin typeface="+mj-ea"/>
              <a:ea typeface="+mj-ea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B116424-F1AA-D199-B947-85EABD916713}"/>
              </a:ext>
            </a:extLst>
          </p:cNvPr>
          <p:cNvSpPr txBox="1"/>
          <p:nvPr/>
        </p:nvSpPr>
        <p:spPr>
          <a:xfrm>
            <a:off x="965200" y="7058251"/>
            <a:ext cx="15798800" cy="11674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endParaRPr lang="en-US" altLang="ko-KR" sz="4400" i="0" u="none" strike="noStrike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F771-AE8F-AC1F-FD26-77C5A8AAF295}"/>
              </a:ext>
            </a:extLst>
          </p:cNvPr>
          <p:cNvSpPr txBox="1"/>
          <p:nvPr/>
        </p:nvSpPr>
        <p:spPr>
          <a:xfrm>
            <a:off x="831850" y="4592321"/>
            <a:ext cx="16490950" cy="4661686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300000"/>
              </a:lnSpc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38B3B-D1D0-AD3E-6F0E-0A21789E65C0}"/>
              </a:ext>
            </a:extLst>
          </p:cNvPr>
          <p:cNvSpPr txBox="1"/>
          <p:nvPr/>
        </p:nvSpPr>
        <p:spPr>
          <a:xfrm>
            <a:off x="1244600" y="3405891"/>
            <a:ext cx="15367000" cy="580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4400" dirty="0">
                <a:latin typeface="+mn-ea"/>
              </a:rPr>
              <a:t>대여소 별로 수요의 편차가 큼 </a:t>
            </a:r>
            <a:endParaRPr lang="en-US" altLang="ko-KR" sz="4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 </a:t>
            </a:r>
            <a:endParaRPr lang="en-US" altLang="ko-KR" sz="4000" dirty="0">
              <a:latin typeface="+mn-ea"/>
            </a:endParaRPr>
          </a:p>
          <a:p>
            <a:pPr marL="571500" lvl="0" indent="-571500" algn="l">
              <a:lnSpc>
                <a:spcPct val="150000"/>
              </a:lnSpc>
              <a:buFontTx/>
              <a:buChar char="-"/>
            </a:pPr>
            <a:r>
              <a:rPr lang="ko-KR" altLang="en-US" sz="4400" dirty="0">
                <a:latin typeface="+mn-ea"/>
              </a:rPr>
              <a:t>평일에는 출퇴근 시간대의 영향을 많이 받고</a:t>
            </a:r>
            <a:r>
              <a:rPr lang="en-US" altLang="ko-KR" sz="4400" dirty="0">
                <a:latin typeface="+mn-ea"/>
              </a:rPr>
              <a:t>, </a:t>
            </a:r>
          </a:p>
          <a:p>
            <a:pPr lvl="0" algn="l">
              <a:lnSpc>
                <a:spcPct val="150000"/>
              </a:lnSpc>
            </a:pPr>
            <a:r>
              <a:rPr lang="en-US" altLang="ko-KR" sz="4400" dirty="0">
                <a:latin typeface="+mn-ea"/>
              </a:rPr>
              <a:t>   </a:t>
            </a:r>
            <a:r>
              <a:rPr lang="ko-KR" altLang="en-US" sz="4400" dirty="0">
                <a:latin typeface="+mn-ea"/>
              </a:rPr>
              <a:t>주말에는 아침보다는 낮 시간대에 수요가 많음</a:t>
            </a:r>
            <a:endParaRPr lang="en-US" altLang="ko-KR" sz="4400" dirty="0">
              <a:latin typeface="+mn-ea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pPr marL="571500" lvl="0" indent="-571500" algn="l">
              <a:lnSpc>
                <a:spcPct val="150000"/>
              </a:lnSpc>
              <a:buFontTx/>
              <a:buChar char="-"/>
            </a:pPr>
            <a:r>
              <a:rPr lang="ko-KR" altLang="en-US" sz="4400" dirty="0">
                <a:latin typeface="+mn-ea"/>
              </a:rPr>
              <a:t>기온이 낮을 때보다 높을 때 수요가 많음</a:t>
            </a:r>
            <a:endParaRPr lang="en-US" altLang="ko-KR" sz="4400" dirty="0">
              <a:latin typeface="+mn-ea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 </a:t>
            </a:r>
            <a:endParaRPr lang="en-US" altLang="ko-KR" sz="4400" dirty="0">
              <a:latin typeface="+mn-ea"/>
            </a:endParaRPr>
          </a:p>
          <a:p>
            <a:pPr marL="571500" lvl="0" indent="-571500" algn="l">
              <a:lnSpc>
                <a:spcPct val="150000"/>
              </a:lnSpc>
              <a:buFontTx/>
              <a:buChar char="-"/>
            </a:pPr>
            <a:r>
              <a:rPr lang="ko-KR" altLang="en-US" sz="4400" dirty="0">
                <a:latin typeface="+mn-ea"/>
              </a:rPr>
              <a:t>다항회귀보다</a:t>
            </a:r>
            <a:r>
              <a:rPr lang="en-US" altLang="ko-KR" sz="4400" dirty="0">
                <a:latin typeface="+mn-ea"/>
              </a:rPr>
              <a:t> </a:t>
            </a:r>
            <a:r>
              <a:rPr lang="ko-KR" altLang="en-US" sz="4400" dirty="0" err="1">
                <a:latin typeface="+mn-ea"/>
              </a:rPr>
              <a:t>랜덤포레스트</a:t>
            </a:r>
            <a:r>
              <a:rPr lang="ko-KR" altLang="en-US" sz="4400" dirty="0">
                <a:latin typeface="+mn-ea"/>
              </a:rPr>
              <a:t> 회귀가 성능이 더 높았음</a:t>
            </a:r>
            <a:endParaRPr lang="en-US" altLang="ko-KR" sz="4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477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E93E426A-2F0D-8907-73C9-02C302734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086100"/>
            <a:ext cx="16344900" cy="6210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6400" i="0" u="none" strike="noStrike" dirty="0">
                <a:solidFill>
                  <a:srgbClr val="C13844"/>
                </a:solidFill>
                <a:latin typeface="+mj-ea"/>
                <a:ea typeface="+mj-ea"/>
              </a:rPr>
              <a:t>프로젝트 회고</a:t>
            </a:r>
            <a:endParaRPr lang="en-US" sz="6400" i="0" u="none" strike="noStrike" dirty="0">
              <a:solidFill>
                <a:srgbClr val="C13844"/>
              </a:solidFill>
              <a:latin typeface="+mj-ea"/>
              <a:ea typeface="+mj-ea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B116424-F1AA-D199-B947-85EABD916713}"/>
              </a:ext>
            </a:extLst>
          </p:cNvPr>
          <p:cNvSpPr txBox="1"/>
          <p:nvPr/>
        </p:nvSpPr>
        <p:spPr>
          <a:xfrm>
            <a:off x="965200" y="7058251"/>
            <a:ext cx="15798800" cy="11674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endParaRPr lang="en-US" altLang="ko-KR" sz="4400" i="0" u="none" strike="noStrike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F771-AE8F-AC1F-FD26-77C5A8AAF295}"/>
              </a:ext>
            </a:extLst>
          </p:cNvPr>
          <p:cNvSpPr txBox="1"/>
          <p:nvPr/>
        </p:nvSpPr>
        <p:spPr>
          <a:xfrm>
            <a:off x="1524000" y="3834614"/>
            <a:ext cx="16490950" cy="4661686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571500" lvl="0" indent="-571500" algn="l">
              <a:lnSpc>
                <a:spcPct val="300000"/>
              </a:lnSpc>
              <a:buFontTx/>
              <a:buChar char="-"/>
            </a:pPr>
            <a:r>
              <a:rPr lang="ko-KR" altLang="en-US" sz="4400" i="0" u="none" strike="noStrike" dirty="0">
                <a:latin typeface="+mj-ea"/>
                <a:ea typeface="+mj-ea"/>
              </a:rPr>
              <a:t>데이터 수집 단계에서 실제 </a:t>
            </a:r>
            <a:r>
              <a:rPr lang="ko-KR" altLang="en-US" sz="4400" dirty="0">
                <a:latin typeface="+mj-ea"/>
                <a:ea typeface="+mj-ea"/>
              </a:rPr>
              <a:t>거치대 수량 데이터를 찾지 못함</a:t>
            </a:r>
            <a:endParaRPr lang="en-US" altLang="ko-KR" sz="4400" dirty="0">
              <a:latin typeface="+mj-ea"/>
              <a:ea typeface="+mj-ea"/>
            </a:endParaRPr>
          </a:p>
          <a:p>
            <a:pPr marL="571500" indent="-571500">
              <a:lnSpc>
                <a:spcPct val="300000"/>
              </a:lnSpc>
              <a:buFontTx/>
              <a:buChar char="-"/>
            </a:pPr>
            <a:r>
              <a:rPr lang="ko-KR" altLang="en-US" sz="4400" i="0" u="none" strike="noStrike" dirty="0">
                <a:latin typeface="+mj-ea"/>
                <a:ea typeface="+mj-ea"/>
              </a:rPr>
              <a:t>데이터의 속성과 </a:t>
            </a:r>
            <a:r>
              <a:rPr lang="en-US" altLang="ko-KR" sz="4400" i="0" u="none" strike="noStrike" dirty="0">
                <a:latin typeface="+mj-ea"/>
                <a:ea typeface="+mj-ea"/>
              </a:rPr>
              <a:t>target data</a:t>
            </a:r>
            <a:r>
              <a:rPr lang="ko-KR" altLang="en-US" sz="4400" i="0" u="none" strike="noStrike" dirty="0">
                <a:latin typeface="+mj-ea"/>
                <a:ea typeface="+mj-ea"/>
              </a:rPr>
              <a:t>의 상관 관계를</a:t>
            </a:r>
            <a:r>
              <a:rPr lang="ko-KR" altLang="en-US" sz="4400" dirty="0">
                <a:latin typeface="+mj-ea"/>
                <a:ea typeface="+mj-ea"/>
              </a:rPr>
              <a:t> 밝혀내지 못함</a:t>
            </a:r>
            <a:endParaRPr lang="en-US" altLang="ko-KR" sz="4400" dirty="0">
              <a:latin typeface="+mj-ea"/>
              <a:ea typeface="+mj-ea"/>
            </a:endParaRPr>
          </a:p>
          <a:p>
            <a:pPr marL="571500" indent="-571500">
              <a:lnSpc>
                <a:spcPct val="300000"/>
              </a:lnSpc>
              <a:buFontTx/>
              <a:buChar char="-"/>
            </a:pPr>
            <a:r>
              <a:rPr lang="en-US" altLang="ko-KR" sz="4400" dirty="0" err="1">
                <a:latin typeface="+mj-ea"/>
                <a:ea typeface="+mj-ea"/>
              </a:rPr>
              <a:t>G</a:t>
            </a:r>
            <a:r>
              <a:rPr lang="en-US" altLang="ko-KR" sz="4400" i="0" u="none" strike="noStrike" dirty="0" err="1">
                <a:latin typeface="+mj-ea"/>
                <a:ea typeface="+mj-ea"/>
              </a:rPr>
              <a:t>ridsearchCV</a:t>
            </a:r>
            <a:r>
              <a:rPr lang="en-US" altLang="ko-KR" sz="4400" i="0" u="none" strike="noStrike" dirty="0">
                <a:latin typeface="+mj-ea"/>
                <a:ea typeface="+mj-ea"/>
              </a:rPr>
              <a:t> </a:t>
            </a:r>
            <a:r>
              <a:rPr lang="ko-KR" altLang="en-US" sz="4400" i="0" u="none" strike="noStrike" dirty="0" err="1">
                <a:latin typeface="+mj-ea"/>
                <a:ea typeface="+mj-ea"/>
              </a:rPr>
              <a:t>하이퍼파라미터</a:t>
            </a:r>
            <a:r>
              <a:rPr lang="ko-KR" altLang="en-US" sz="4400" i="0" u="none" strike="noStrike" dirty="0">
                <a:latin typeface="+mj-ea"/>
                <a:ea typeface="+mj-ea"/>
              </a:rPr>
              <a:t> 후보군 추가해</a:t>
            </a:r>
            <a:r>
              <a:rPr lang="en-US" altLang="ko-KR" sz="4400" i="0" u="none" strike="noStrike" dirty="0">
                <a:latin typeface="+mj-ea"/>
                <a:ea typeface="+mj-ea"/>
              </a:rPr>
              <a:t> </a:t>
            </a:r>
            <a:r>
              <a:rPr lang="ko-KR" altLang="en-US" sz="4400" i="0" u="none" strike="noStrike" dirty="0">
                <a:latin typeface="+mj-ea"/>
                <a:ea typeface="+mj-ea"/>
              </a:rPr>
              <a:t>성능 향상</a:t>
            </a:r>
            <a:endParaRPr lang="en-US" altLang="ko-KR" sz="4400" i="0" u="none" strike="noStrike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4144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86100"/>
            <a:ext cx="16764000" cy="640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95400"/>
            <a:ext cx="7086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0" u="none" strike="noStrike" dirty="0">
                <a:latin typeface="+mn-ea"/>
              </a:rPr>
              <a:t>팀원 별 </a:t>
            </a:r>
            <a:r>
              <a:rPr lang="ko-KR" altLang="en-US" sz="6600" i="0" u="none" strike="noStrike" dirty="0">
                <a:solidFill>
                  <a:srgbClr val="C00000"/>
                </a:solidFill>
                <a:latin typeface="+mn-ea"/>
              </a:rPr>
              <a:t>기여 내용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5F73ABAA-A42E-EFB1-3877-2CC71FF31D2D}"/>
              </a:ext>
            </a:extLst>
          </p:cNvPr>
          <p:cNvCxnSpPr>
            <a:cxnSpLocks/>
          </p:cNvCxnSpPr>
          <p:nvPr/>
        </p:nvCxnSpPr>
        <p:spPr>
          <a:xfrm>
            <a:off x="9137650" y="3472200"/>
            <a:ext cx="0" cy="54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EC0326-5174-E7DB-D0B5-72380453F075}"/>
              </a:ext>
            </a:extLst>
          </p:cNvPr>
          <p:cNvGrpSpPr/>
          <p:nvPr/>
        </p:nvGrpSpPr>
        <p:grpSpPr>
          <a:xfrm>
            <a:off x="3156805" y="3391511"/>
            <a:ext cx="5746749" cy="3035302"/>
            <a:chOff x="3156805" y="3391511"/>
            <a:chExt cx="5746749" cy="3035302"/>
          </a:xfrm>
        </p:grpSpPr>
        <p:sp>
          <p:nvSpPr>
            <p:cNvPr id="7" name="TextBox 7"/>
            <p:cNvSpPr txBox="1"/>
            <p:nvPr/>
          </p:nvSpPr>
          <p:spPr>
            <a:xfrm>
              <a:off x="3722078" y="3391511"/>
              <a:ext cx="2438400" cy="4686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박시은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팀장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978633-18AA-302F-8CDD-F5BE8240492B}"/>
                </a:ext>
              </a:extLst>
            </p:cNvPr>
            <p:cNvSpPr txBox="1"/>
            <p:nvPr/>
          </p:nvSpPr>
          <p:spPr>
            <a:xfrm>
              <a:off x="3156805" y="4118489"/>
              <a:ext cx="574674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2400" dirty="0"/>
                <a:t>제안 발표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데이터 </a:t>
              </a:r>
              <a:r>
                <a:rPr lang="ko-KR" altLang="en-US" sz="2400" dirty="0" err="1"/>
                <a:t>전처리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모델 학습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프로젝트 총괄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최종 발표 </a:t>
              </a:r>
              <a:r>
                <a:rPr lang="en-US" altLang="ko-KR" sz="2400" dirty="0"/>
                <a:t>PPT </a:t>
              </a:r>
              <a:r>
                <a:rPr lang="ko-KR" altLang="en-US" sz="2400" dirty="0"/>
                <a:t>제작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endParaRPr lang="en-US" altLang="ko-KR" sz="2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DFD450-FD23-7BFF-C42B-E361C53E1D8A}"/>
              </a:ext>
            </a:extLst>
          </p:cNvPr>
          <p:cNvGrpSpPr/>
          <p:nvPr/>
        </p:nvGrpSpPr>
        <p:grpSpPr>
          <a:xfrm>
            <a:off x="3156806" y="6515100"/>
            <a:ext cx="5746749" cy="3098690"/>
            <a:chOff x="3156806" y="6515100"/>
            <a:chExt cx="5746749" cy="3098690"/>
          </a:xfrm>
        </p:grpSpPr>
        <p:sp>
          <p:nvSpPr>
            <p:cNvPr id="13" name="TextBox 13"/>
            <p:cNvSpPr txBox="1"/>
            <p:nvPr/>
          </p:nvSpPr>
          <p:spPr>
            <a:xfrm>
              <a:off x="4038600" y="6515100"/>
              <a:ext cx="4737100" cy="4686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Pretendard"/>
                  <a:ea typeface="맑은 고딕" panose="020B0503020000020004" pitchFamily="50" charset="-127"/>
                  <a:cs typeface="+mn-cs"/>
                </a:rPr>
                <a:t>최서정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6E9E51-7B7D-70C2-21B7-35758763A521}"/>
                </a:ext>
              </a:extLst>
            </p:cNvPr>
            <p:cNvSpPr txBox="1"/>
            <p:nvPr/>
          </p:nvSpPr>
          <p:spPr>
            <a:xfrm>
              <a:off x="3156806" y="7305466"/>
              <a:ext cx="574674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2400" dirty="0"/>
                <a:t>제안 발표 </a:t>
              </a:r>
              <a:r>
                <a:rPr lang="en-US" altLang="ko-KR" sz="2400" dirty="0"/>
                <a:t>PPT </a:t>
              </a:r>
              <a:r>
                <a:rPr lang="ko-KR" altLang="en-US" sz="2400" dirty="0"/>
                <a:t>제작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데이터 </a:t>
              </a:r>
              <a:r>
                <a:rPr lang="ko-KR" altLang="en-US" sz="2400" dirty="0" err="1"/>
                <a:t>전처리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모델 학습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데이터 시각화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최종 발표 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endParaRPr lang="en-US" altLang="ko-KR" sz="2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ABAB819-C4AB-900A-ED9F-C6B970D8BE21}"/>
              </a:ext>
            </a:extLst>
          </p:cNvPr>
          <p:cNvGrpSpPr/>
          <p:nvPr/>
        </p:nvGrpSpPr>
        <p:grpSpPr>
          <a:xfrm>
            <a:off x="12506082" y="3391511"/>
            <a:ext cx="5746749" cy="2652176"/>
            <a:chOff x="12506082" y="3391511"/>
            <a:chExt cx="5746749" cy="2652176"/>
          </a:xfrm>
        </p:grpSpPr>
        <p:sp>
          <p:nvSpPr>
            <p:cNvPr id="9" name="TextBox 9"/>
            <p:cNvSpPr txBox="1"/>
            <p:nvPr/>
          </p:nvSpPr>
          <p:spPr>
            <a:xfrm>
              <a:off x="13106400" y="3391511"/>
              <a:ext cx="2438400" cy="4686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Pretendard"/>
                  <a:ea typeface="맑은 고딕" panose="020B0503020000020004" pitchFamily="50" charset="-127"/>
                  <a:cs typeface="+mn-cs"/>
                </a:rPr>
                <a:t>이지연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5FB7AD-62E1-BFD3-5911-E086428E1AFA}"/>
                </a:ext>
              </a:extLst>
            </p:cNvPr>
            <p:cNvSpPr txBox="1"/>
            <p:nvPr/>
          </p:nvSpPr>
          <p:spPr>
            <a:xfrm>
              <a:off x="12506082" y="4104695"/>
              <a:ext cx="57467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2400" dirty="0"/>
                <a:t>제안 발표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데이터 </a:t>
              </a:r>
              <a:r>
                <a:rPr lang="ko-KR" altLang="en-US" sz="2400" dirty="0" err="1"/>
                <a:t>전처리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모델 학습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인사이트 도출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최종 발표 </a:t>
              </a:r>
              <a:r>
                <a:rPr lang="en-US" altLang="ko-KR" sz="2400" dirty="0"/>
                <a:t>PPT </a:t>
              </a:r>
              <a:r>
                <a:rPr lang="ko-KR" altLang="en-US" sz="2400" dirty="0"/>
                <a:t>제작</a:t>
              </a:r>
              <a:endParaRPr lang="en-US" altLang="ko-KR" sz="24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09D6C09-6FDB-2347-8E8C-DCB230A95936}"/>
              </a:ext>
            </a:extLst>
          </p:cNvPr>
          <p:cNvGrpSpPr/>
          <p:nvPr/>
        </p:nvGrpSpPr>
        <p:grpSpPr>
          <a:xfrm>
            <a:off x="12440628" y="6515100"/>
            <a:ext cx="5746749" cy="3023547"/>
            <a:chOff x="12440628" y="6515100"/>
            <a:chExt cx="5746749" cy="3023547"/>
          </a:xfrm>
        </p:grpSpPr>
        <p:sp>
          <p:nvSpPr>
            <p:cNvPr id="15" name="TextBox 15"/>
            <p:cNvSpPr txBox="1"/>
            <p:nvPr/>
          </p:nvSpPr>
          <p:spPr>
            <a:xfrm>
              <a:off x="13154758" y="6515100"/>
              <a:ext cx="4737100" cy="4686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Pretendard"/>
                  <a:ea typeface="맑은 고딕" panose="020B0503020000020004" pitchFamily="50" charset="-127"/>
                  <a:cs typeface="+mn-cs"/>
                </a:rPr>
                <a:t>김규린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B44A37-0BBC-5925-4725-9A863E10B994}"/>
                </a:ext>
              </a:extLst>
            </p:cNvPr>
            <p:cNvSpPr txBox="1"/>
            <p:nvPr/>
          </p:nvSpPr>
          <p:spPr>
            <a:xfrm>
              <a:off x="12440628" y="7230323"/>
              <a:ext cx="574674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2400" dirty="0"/>
                <a:t>제안 발표 </a:t>
              </a:r>
              <a:r>
                <a:rPr lang="en-US" altLang="ko-KR" sz="2400" dirty="0"/>
                <a:t>PPT </a:t>
              </a:r>
              <a:r>
                <a:rPr lang="ko-KR" altLang="en-US" sz="2400" dirty="0"/>
                <a:t>제작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데이터 </a:t>
              </a:r>
              <a:r>
                <a:rPr lang="ko-KR" altLang="en-US" sz="2400" dirty="0" err="1"/>
                <a:t>전처리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모델 학습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모델 학습 최적화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r>
                <a:rPr lang="ko-KR" altLang="en-US" sz="2400" dirty="0"/>
                <a:t>최종 발표 </a:t>
              </a:r>
              <a:endParaRPr lang="en-US" altLang="ko-KR" sz="2400" dirty="0"/>
            </a:p>
            <a:p>
              <a:pPr marL="285750" indent="-285750">
                <a:buFontTx/>
                <a:buChar char="-"/>
              </a:pPr>
              <a:endParaRPr lang="en-US" altLang="ko-KR" sz="2400" dirty="0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DDC9483-EA94-D4F8-0496-28D0C54BB146}"/>
              </a:ext>
            </a:extLst>
          </p:cNvPr>
          <p:cNvCxnSpPr/>
          <p:nvPr/>
        </p:nvCxnSpPr>
        <p:spPr>
          <a:xfrm>
            <a:off x="1676400" y="6286500"/>
            <a:ext cx="15240000" cy="0"/>
          </a:xfrm>
          <a:prstGeom prst="line">
            <a:avLst/>
          </a:prstGeom>
          <a:ln>
            <a:solidFill>
              <a:srgbClr val="C138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767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4988" y="0"/>
            <a:ext cx="11343012" cy="10287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656089" y="2877187"/>
            <a:ext cx="8005905" cy="2753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9600" b="1" strike="noStrike" kern="1200" dirty="0">
                <a:solidFill>
                  <a:srgbClr val="FFFFFF"/>
                </a:solidFill>
                <a:latin typeface="+mj-ea"/>
                <a:ea typeface="+mj-ea"/>
                <a:cs typeface="+mj-cs"/>
              </a:rPr>
              <a:t>Thank you</a:t>
            </a:r>
            <a:endParaRPr lang="en-US" sz="9600" b="1" strike="noStrike" kern="1200" dirty="0">
              <a:solidFill>
                <a:srgbClr val="FFFFFF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9029" y="3841243"/>
            <a:ext cx="7543800" cy="27432"/>
          </a:xfrm>
          <a:custGeom>
            <a:avLst/>
            <a:gdLst>
              <a:gd name="connsiteX0" fmla="*/ 0 w 7543800"/>
              <a:gd name="connsiteY0" fmla="*/ 0 h 27432"/>
              <a:gd name="connsiteX1" fmla="*/ 459486 w 7543800"/>
              <a:gd name="connsiteY1" fmla="*/ 0 h 27432"/>
              <a:gd name="connsiteX2" fmla="*/ 1296162 w 7543800"/>
              <a:gd name="connsiteY2" fmla="*/ 0 h 27432"/>
              <a:gd name="connsiteX3" fmla="*/ 2057400 w 7543800"/>
              <a:gd name="connsiteY3" fmla="*/ 0 h 27432"/>
              <a:gd name="connsiteX4" fmla="*/ 2516886 w 7543800"/>
              <a:gd name="connsiteY4" fmla="*/ 0 h 27432"/>
              <a:gd name="connsiteX5" fmla="*/ 3127248 w 7543800"/>
              <a:gd name="connsiteY5" fmla="*/ 0 h 27432"/>
              <a:gd name="connsiteX6" fmla="*/ 3963924 w 7543800"/>
              <a:gd name="connsiteY6" fmla="*/ 0 h 27432"/>
              <a:gd name="connsiteX7" fmla="*/ 4649724 w 7543800"/>
              <a:gd name="connsiteY7" fmla="*/ 0 h 27432"/>
              <a:gd name="connsiteX8" fmla="*/ 5410962 w 7543800"/>
              <a:gd name="connsiteY8" fmla="*/ 0 h 27432"/>
              <a:gd name="connsiteX9" fmla="*/ 6021324 w 7543800"/>
              <a:gd name="connsiteY9" fmla="*/ 0 h 27432"/>
              <a:gd name="connsiteX10" fmla="*/ 6707124 w 7543800"/>
              <a:gd name="connsiteY10" fmla="*/ 0 h 27432"/>
              <a:gd name="connsiteX11" fmla="*/ 7543800 w 7543800"/>
              <a:gd name="connsiteY11" fmla="*/ 0 h 27432"/>
              <a:gd name="connsiteX12" fmla="*/ 7543800 w 7543800"/>
              <a:gd name="connsiteY12" fmla="*/ 27432 h 27432"/>
              <a:gd name="connsiteX13" fmla="*/ 7084314 w 7543800"/>
              <a:gd name="connsiteY13" fmla="*/ 27432 h 27432"/>
              <a:gd name="connsiteX14" fmla="*/ 6624828 w 7543800"/>
              <a:gd name="connsiteY14" fmla="*/ 27432 h 27432"/>
              <a:gd name="connsiteX15" fmla="*/ 5863590 w 7543800"/>
              <a:gd name="connsiteY15" fmla="*/ 27432 h 27432"/>
              <a:gd name="connsiteX16" fmla="*/ 5404104 w 7543800"/>
              <a:gd name="connsiteY16" fmla="*/ 27432 h 27432"/>
              <a:gd name="connsiteX17" fmla="*/ 4718304 w 7543800"/>
              <a:gd name="connsiteY17" fmla="*/ 27432 h 27432"/>
              <a:gd name="connsiteX18" fmla="*/ 4183380 w 7543800"/>
              <a:gd name="connsiteY18" fmla="*/ 27432 h 27432"/>
              <a:gd name="connsiteX19" fmla="*/ 3497580 w 7543800"/>
              <a:gd name="connsiteY19" fmla="*/ 27432 h 27432"/>
              <a:gd name="connsiteX20" fmla="*/ 2811780 w 7543800"/>
              <a:gd name="connsiteY20" fmla="*/ 27432 h 27432"/>
              <a:gd name="connsiteX21" fmla="*/ 2125980 w 7543800"/>
              <a:gd name="connsiteY21" fmla="*/ 27432 h 27432"/>
              <a:gd name="connsiteX22" fmla="*/ 1440180 w 7543800"/>
              <a:gd name="connsiteY22" fmla="*/ 27432 h 27432"/>
              <a:gd name="connsiteX23" fmla="*/ 829818 w 7543800"/>
              <a:gd name="connsiteY23" fmla="*/ 27432 h 27432"/>
              <a:gd name="connsiteX24" fmla="*/ 0 w 7543800"/>
              <a:gd name="connsiteY24" fmla="*/ 27432 h 27432"/>
              <a:gd name="connsiteX25" fmla="*/ 0 w 7543800"/>
              <a:gd name="connsiteY2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543800" h="27432" fill="none" extrusionOk="0">
                <a:moveTo>
                  <a:pt x="0" y="0"/>
                </a:moveTo>
                <a:cubicBezTo>
                  <a:pt x="128354" y="16299"/>
                  <a:pt x="248962" y="-6033"/>
                  <a:pt x="459486" y="0"/>
                </a:cubicBezTo>
                <a:cubicBezTo>
                  <a:pt x="670010" y="6033"/>
                  <a:pt x="1072543" y="4749"/>
                  <a:pt x="1296162" y="0"/>
                </a:cubicBezTo>
                <a:cubicBezTo>
                  <a:pt x="1519781" y="-4749"/>
                  <a:pt x="1879766" y="-36077"/>
                  <a:pt x="2057400" y="0"/>
                </a:cubicBezTo>
                <a:cubicBezTo>
                  <a:pt x="2235034" y="36077"/>
                  <a:pt x="2315139" y="17747"/>
                  <a:pt x="2516886" y="0"/>
                </a:cubicBezTo>
                <a:cubicBezTo>
                  <a:pt x="2718633" y="-17747"/>
                  <a:pt x="2999770" y="-16952"/>
                  <a:pt x="3127248" y="0"/>
                </a:cubicBezTo>
                <a:cubicBezTo>
                  <a:pt x="3254726" y="16952"/>
                  <a:pt x="3636148" y="-4077"/>
                  <a:pt x="3963924" y="0"/>
                </a:cubicBezTo>
                <a:cubicBezTo>
                  <a:pt x="4291700" y="4077"/>
                  <a:pt x="4353766" y="-4322"/>
                  <a:pt x="4649724" y="0"/>
                </a:cubicBezTo>
                <a:cubicBezTo>
                  <a:pt x="4945682" y="4322"/>
                  <a:pt x="5111376" y="-31043"/>
                  <a:pt x="5410962" y="0"/>
                </a:cubicBezTo>
                <a:cubicBezTo>
                  <a:pt x="5710548" y="31043"/>
                  <a:pt x="5788938" y="-17916"/>
                  <a:pt x="6021324" y="0"/>
                </a:cubicBezTo>
                <a:cubicBezTo>
                  <a:pt x="6253710" y="17916"/>
                  <a:pt x="6426914" y="23569"/>
                  <a:pt x="6707124" y="0"/>
                </a:cubicBezTo>
                <a:cubicBezTo>
                  <a:pt x="6987334" y="-23569"/>
                  <a:pt x="7376457" y="-37624"/>
                  <a:pt x="7543800" y="0"/>
                </a:cubicBezTo>
                <a:cubicBezTo>
                  <a:pt x="7543955" y="11236"/>
                  <a:pt x="7545121" y="17127"/>
                  <a:pt x="7543800" y="27432"/>
                </a:cubicBezTo>
                <a:cubicBezTo>
                  <a:pt x="7366196" y="38399"/>
                  <a:pt x="7308637" y="27840"/>
                  <a:pt x="7084314" y="27432"/>
                </a:cubicBezTo>
                <a:cubicBezTo>
                  <a:pt x="6859991" y="27024"/>
                  <a:pt x="6728000" y="45343"/>
                  <a:pt x="6624828" y="27432"/>
                </a:cubicBezTo>
                <a:cubicBezTo>
                  <a:pt x="6521656" y="9521"/>
                  <a:pt x="6131539" y="14443"/>
                  <a:pt x="5863590" y="27432"/>
                </a:cubicBezTo>
                <a:cubicBezTo>
                  <a:pt x="5595641" y="40421"/>
                  <a:pt x="5607373" y="44821"/>
                  <a:pt x="5404104" y="27432"/>
                </a:cubicBezTo>
                <a:cubicBezTo>
                  <a:pt x="5200835" y="10043"/>
                  <a:pt x="5040983" y="28243"/>
                  <a:pt x="4718304" y="27432"/>
                </a:cubicBezTo>
                <a:cubicBezTo>
                  <a:pt x="4395625" y="26621"/>
                  <a:pt x="4326382" y="41051"/>
                  <a:pt x="4183380" y="27432"/>
                </a:cubicBezTo>
                <a:cubicBezTo>
                  <a:pt x="4040378" y="13813"/>
                  <a:pt x="3673484" y="55854"/>
                  <a:pt x="3497580" y="27432"/>
                </a:cubicBezTo>
                <a:cubicBezTo>
                  <a:pt x="3321676" y="-990"/>
                  <a:pt x="2950930" y="10737"/>
                  <a:pt x="2811780" y="27432"/>
                </a:cubicBezTo>
                <a:cubicBezTo>
                  <a:pt x="2672630" y="44127"/>
                  <a:pt x="2329797" y="38419"/>
                  <a:pt x="2125980" y="27432"/>
                </a:cubicBezTo>
                <a:cubicBezTo>
                  <a:pt x="1922163" y="16445"/>
                  <a:pt x="1744078" y="25504"/>
                  <a:pt x="1440180" y="27432"/>
                </a:cubicBezTo>
                <a:cubicBezTo>
                  <a:pt x="1136282" y="29360"/>
                  <a:pt x="1005348" y="36377"/>
                  <a:pt x="829818" y="27432"/>
                </a:cubicBezTo>
                <a:cubicBezTo>
                  <a:pt x="654288" y="18487"/>
                  <a:pt x="333607" y="26464"/>
                  <a:pt x="0" y="27432"/>
                </a:cubicBezTo>
                <a:cubicBezTo>
                  <a:pt x="1367" y="16730"/>
                  <a:pt x="-795" y="9503"/>
                  <a:pt x="0" y="0"/>
                </a:cubicBezTo>
                <a:close/>
              </a:path>
              <a:path w="7543800" h="27432" stroke="0" extrusionOk="0">
                <a:moveTo>
                  <a:pt x="0" y="0"/>
                </a:moveTo>
                <a:cubicBezTo>
                  <a:pt x="161903" y="-7421"/>
                  <a:pt x="328548" y="-11698"/>
                  <a:pt x="610362" y="0"/>
                </a:cubicBezTo>
                <a:cubicBezTo>
                  <a:pt x="892176" y="11698"/>
                  <a:pt x="900952" y="22868"/>
                  <a:pt x="1069848" y="0"/>
                </a:cubicBezTo>
                <a:cubicBezTo>
                  <a:pt x="1238744" y="-22868"/>
                  <a:pt x="1582414" y="22050"/>
                  <a:pt x="1906524" y="0"/>
                </a:cubicBezTo>
                <a:cubicBezTo>
                  <a:pt x="2230634" y="-22050"/>
                  <a:pt x="2315442" y="-22040"/>
                  <a:pt x="2516886" y="0"/>
                </a:cubicBezTo>
                <a:cubicBezTo>
                  <a:pt x="2718330" y="22040"/>
                  <a:pt x="2997348" y="-5329"/>
                  <a:pt x="3127248" y="0"/>
                </a:cubicBezTo>
                <a:cubicBezTo>
                  <a:pt x="3257148" y="5329"/>
                  <a:pt x="3645552" y="-15967"/>
                  <a:pt x="3963924" y="0"/>
                </a:cubicBezTo>
                <a:cubicBezTo>
                  <a:pt x="4282296" y="15967"/>
                  <a:pt x="4258132" y="-14418"/>
                  <a:pt x="4498848" y="0"/>
                </a:cubicBezTo>
                <a:cubicBezTo>
                  <a:pt x="4739564" y="14418"/>
                  <a:pt x="4957845" y="4315"/>
                  <a:pt x="5335524" y="0"/>
                </a:cubicBezTo>
                <a:cubicBezTo>
                  <a:pt x="5713203" y="-4315"/>
                  <a:pt x="5788491" y="-12805"/>
                  <a:pt x="6172200" y="0"/>
                </a:cubicBezTo>
                <a:cubicBezTo>
                  <a:pt x="6555909" y="12805"/>
                  <a:pt x="6640797" y="-28229"/>
                  <a:pt x="6858000" y="0"/>
                </a:cubicBezTo>
                <a:cubicBezTo>
                  <a:pt x="7075203" y="28229"/>
                  <a:pt x="7303800" y="-26601"/>
                  <a:pt x="7543800" y="0"/>
                </a:cubicBezTo>
                <a:cubicBezTo>
                  <a:pt x="7542440" y="10164"/>
                  <a:pt x="7543883" y="19377"/>
                  <a:pt x="7543800" y="27432"/>
                </a:cubicBezTo>
                <a:cubicBezTo>
                  <a:pt x="7383976" y="49840"/>
                  <a:pt x="7199398" y="21669"/>
                  <a:pt x="7084314" y="27432"/>
                </a:cubicBezTo>
                <a:cubicBezTo>
                  <a:pt x="6969230" y="33195"/>
                  <a:pt x="6556370" y="17945"/>
                  <a:pt x="6247638" y="27432"/>
                </a:cubicBezTo>
                <a:cubicBezTo>
                  <a:pt x="5938906" y="36919"/>
                  <a:pt x="5849633" y="32805"/>
                  <a:pt x="5712714" y="27432"/>
                </a:cubicBezTo>
                <a:cubicBezTo>
                  <a:pt x="5575795" y="22059"/>
                  <a:pt x="5353582" y="8019"/>
                  <a:pt x="5026914" y="27432"/>
                </a:cubicBezTo>
                <a:cubicBezTo>
                  <a:pt x="4700246" y="46845"/>
                  <a:pt x="4551426" y="46893"/>
                  <a:pt x="4190238" y="27432"/>
                </a:cubicBezTo>
                <a:cubicBezTo>
                  <a:pt x="3829050" y="7971"/>
                  <a:pt x="3725201" y="2592"/>
                  <a:pt x="3504438" y="27432"/>
                </a:cubicBezTo>
                <a:cubicBezTo>
                  <a:pt x="3283675" y="52272"/>
                  <a:pt x="3187858" y="48827"/>
                  <a:pt x="3044952" y="27432"/>
                </a:cubicBezTo>
                <a:cubicBezTo>
                  <a:pt x="2902046" y="6037"/>
                  <a:pt x="2703956" y="26791"/>
                  <a:pt x="2510028" y="27432"/>
                </a:cubicBezTo>
                <a:cubicBezTo>
                  <a:pt x="2316100" y="28073"/>
                  <a:pt x="2087368" y="44377"/>
                  <a:pt x="1673352" y="27432"/>
                </a:cubicBezTo>
                <a:cubicBezTo>
                  <a:pt x="1259336" y="10487"/>
                  <a:pt x="1325025" y="49555"/>
                  <a:pt x="987552" y="27432"/>
                </a:cubicBezTo>
                <a:cubicBezTo>
                  <a:pt x="650079" y="5309"/>
                  <a:pt x="414817" y="6509"/>
                  <a:pt x="0" y="27432"/>
                </a:cubicBezTo>
                <a:cubicBezTo>
                  <a:pt x="-254" y="20900"/>
                  <a:pt x="311" y="11783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7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35C3A-B844-4C2F-E9FC-34B7E41B9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244" y="3467100"/>
            <a:ext cx="6678736" cy="3810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0" y="10164481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95400"/>
            <a:ext cx="7086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000"/>
              </a:lnSpc>
            </a:pPr>
            <a:r>
              <a:rPr lang="en-US" sz="6400" b="0" i="0" u="none" strike="noStrike" dirty="0">
                <a:solidFill>
                  <a:srgbClr val="C13844"/>
                </a:solidFill>
                <a:ea typeface="Pretendard"/>
              </a:rPr>
              <a:t>배</a:t>
            </a:r>
            <a:r>
              <a:rPr lang="ko-KR" altLang="en-US" sz="6400" b="0" i="0" u="none" strike="noStrike" dirty="0">
                <a:solidFill>
                  <a:srgbClr val="C13844"/>
                </a:solidFill>
                <a:ea typeface="Pretendard"/>
              </a:rPr>
              <a:t>경</a:t>
            </a:r>
            <a:endParaRPr lang="en-US" sz="6400" b="0" i="0" u="none" strike="noStrike" dirty="0">
              <a:solidFill>
                <a:srgbClr val="222222"/>
              </a:solidFill>
              <a:latin typeface="Pretendar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2DDB0-0383-272F-93ED-353E279799E5}"/>
              </a:ext>
            </a:extLst>
          </p:cNvPr>
          <p:cNvSpPr txBox="1"/>
          <p:nvPr/>
        </p:nvSpPr>
        <p:spPr>
          <a:xfrm>
            <a:off x="15163800" y="95631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따릉이</a:t>
            </a:r>
            <a:r>
              <a:rPr lang="en-US" altLang="ko-KR" dirty="0"/>
              <a:t> , YTN, </a:t>
            </a:r>
            <a:r>
              <a:rPr lang="ko-KR" altLang="en-US" dirty="0"/>
              <a:t>한국일보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3D9C2E-C053-9047-367C-68563C3A39F9}"/>
              </a:ext>
            </a:extLst>
          </p:cNvPr>
          <p:cNvGrpSpPr/>
          <p:nvPr/>
        </p:nvGrpSpPr>
        <p:grpSpPr>
          <a:xfrm>
            <a:off x="2590800" y="4123331"/>
            <a:ext cx="5816845" cy="2743200"/>
            <a:chOff x="10134600" y="4991100"/>
            <a:chExt cx="5816845" cy="2743200"/>
          </a:xfrm>
        </p:grpSpPr>
        <p:pic>
          <p:nvPicPr>
            <p:cNvPr id="8" name="그림 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333188C6-1664-D676-77A9-EFFC24B38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89" b="16972"/>
            <a:stretch/>
          </p:blipFill>
          <p:spPr>
            <a:xfrm>
              <a:off x="10134600" y="4991100"/>
              <a:ext cx="5816845" cy="27432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0B11F57-9ADF-7F62-2EC5-B8D2C79B991E}"/>
                    </a:ext>
                  </a:extLst>
                </p14:cNvPr>
                <p14:cNvContentPartPr/>
                <p14:nvPr/>
              </p14:nvContentPartPr>
              <p14:xfrm>
                <a:off x="10362840" y="7069890"/>
                <a:ext cx="3179520" cy="3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0B11F57-9ADF-7F62-2EC5-B8D2C79B991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08840" y="6961890"/>
                  <a:ext cx="3287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FEACD61-1E0B-1E1F-0004-DE5ADDFBA089}"/>
                    </a:ext>
                  </a:extLst>
                </p14:cNvPr>
                <p14:cNvContentPartPr/>
                <p14:nvPr/>
              </p14:nvContentPartPr>
              <p14:xfrm>
                <a:off x="10324680" y="6612690"/>
                <a:ext cx="1922400" cy="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FEACD61-1E0B-1E1F-0004-DE5ADDFBA0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70680" y="6504690"/>
                  <a:ext cx="2030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0B6B93D-CB7F-FA0B-002D-CD814389ADBB}"/>
                    </a:ext>
                  </a:extLst>
                </p14:cNvPr>
                <p14:cNvContentPartPr/>
                <p14:nvPr/>
              </p14:nvContentPartPr>
              <p14:xfrm>
                <a:off x="10343610" y="7469970"/>
                <a:ext cx="2358720" cy="3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0B6B93D-CB7F-FA0B-002D-CD814389AD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89610" y="7361970"/>
                  <a:ext cx="24663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EE58FA-25C4-F8FD-C3E8-48C3675AFB05}"/>
              </a:ext>
            </a:extLst>
          </p:cNvPr>
          <p:cNvGrpSpPr/>
          <p:nvPr/>
        </p:nvGrpSpPr>
        <p:grpSpPr>
          <a:xfrm>
            <a:off x="9829800" y="1257300"/>
            <a:ext cx="6678736" cy="7733889"/>
            <a:chOff x="9829800" y="1562100"/>
            <a:chExt cx="6678736" cy="7733889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F9017DA-0DDC-C208-9AF6-86573BA85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9800" y="1562100"/>
              <a:ext cx="6678736" cy="7703527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279290-CE65-4E3B-FC16-B4FB8B46DE62}"/>
                </a:ext>
              </a:extLst>
            </p:cNvPr>
            <p:cNvGrpSpPr/>
            <p:nvPr/>
          </p:nvGrpSpPr>
          <p:grpSpPr>
            <a:xfrm>
              <a:off x="10217597" y="1853472"/>
              <a:ext cx="5903142" cy="5013059"/>
              <a:chOff x="2799041" y="3370896"/>
              <a:chExt cx="5903142" cy="5013059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E85AE20-0B86-DF70-E56C-F392752B74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26250" t="28382" r="38333" b="18148"/>
              <a:stretch/>
            </p:blipFill>
            <p:spPr>
              <a:xfrm>
                <a:off x="2799041" y="3370896"/>
                <a:ext cx="5903142" cy="5013059"/>
              </a:xfrm>
              <a:prstGeom prst="rect">
                <a:avLst/>
              </a:prstGeom>
            </p:spPr>
          </p:pic>
          <p:sp>
            <p:nvSpPr>
              <p:cNvPr id="7" name="橢圓 7">
                <a:extLst>
                  <a:ext uri="{FF2B5EF4-FFF2-40B4-BE49-F238E27FC236}">
                    <a16:creationId xmlns:a16="http://schemas.microsoft.com/office/drawing/2014/main" id="{AC272755-155C-BEF0-B315-5EA2E9074534}"/>
                  </a:ext>
                </a:extLst>
              </p:cNvPr>
              <p:cNvSpPr/>
              <p:nvPr/>
            </p:nvSpPr>
            <p:spPr>
              <a:xfrm>
                <a:off x="4191000" y="4610100"/>
                <a:ext cx="1528678" cy="1528678"/>
              </a:xfrm>
              <a:prstGeom prst="ellipse">
                <a:avLst/>
              </a:prstGeom>
              <a:solidFill>
                <a:srgbClr val="E71224">
                  <a:alpha val="5000"/>
                </a:srgbClr>
              </a:solidFill>
              <a:ln w="18000">
                <a:solidFill>
                  <a:srgbClr val="E712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1"/>
              <a:lstStyle/>
              <a:p>
                <a:endParaRPr lang="he-IL">
                  <a:solidFill>
                    <a:srgbClr val="E71224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D0B2235-3B73-E154-22F0-6790D179BB5F}"/>
                </a:ext>
              </a:extLst>
            </p:cNvPr>
            <p:cNvGrpSpPr/>
            <p:nvPr/>
          </p:nvGrpSpPr>
          <p:grpSpPr>
            <a:xfrm>
              <a:off x="10084170" y="6812722"/>
              <a:ext cx="6108127" cy="2483267"/>
              <a:chOff x="9970073" y="5900688"/>
              <a:chExt cx="6108127" cy="248326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DA62C51-9794-D2B9-12FE-0A93DBCB2662}"/>
                  </a:ext>
                </a:extLst>
              </p:cNvPr>
              <p:cNvGrpSpPr/>
              <p:nvPr/>
            </p:nvGrpSpPr>
            <p:grpSpPr>
              <a:xfrm>
                <a:off x="9970073" y="5900688"/>
                <a:ext cx="6108127" cy="2483267"/>
                <a:chOff x="9768629" y="5835853"/>
                <a:chExt cx="6665285" cy="2709780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2E7FF101-719E-3212-E4A3-4D6446A22F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68629" y="5835853"/>
                  <a:ext cx="6665285" cy="1143000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DFB4BFEF-8D56-FFDB-19DA-53A362EF9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68629" y="7109575"/>
                  <a:ext cx="6557663" cy="1436058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DFC74E49-23B4-4BE6-BDB3-79C04293E342}"/>
                      </a:ext>
                    </a:extLst>
                  </p14:cNvPr>
                  <p14:cNvContentPartPr/>
                  <p14:nvPr/>
                </p14:nvContentPartPr>
                <p14:xfrm>
                  <a:off x="12558000" y="7293360"/>
                  <a:ext cx="1418040" cy="36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DFC74E49-23B4-4BE6-BDB3-79C04293E34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2504000" y="7185360"/>
                    <a:ext cx="152568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1A9DAECD-7568-A878-5C9C-A272B5966077}"/>
                      </a:ext>
                    </a:extLst>
                  </p14:cNvPr>
                  <p14:cNvContentPartPr/>
                  <p14:nvPr/>
                </p14:nvContentPartPr>
                <p14:xfrm>
                  <a:off x="10119360" y="6286500"/>
                  <a:ext cx="3319920" cy="360"/>
                </p14:xfrm>
              </p:contentPart>
            </mc:Choice>
            <mc:Fallback xmlns="">
              <p:pic>
                <p:nvPicPr>
                  <p:cNvPr id="22" name="잉크 21">
                    <a:extLst>
                      <a:ext uri="{FF2B5EF4-FFF2-40B4-BE49-F238E27FC236}">
                        <a16:creationId xmlns:a16="http://schemas.microsoft.com/office/drawing/2014/main" id="{1A9DAECD-7568-A878-5C9C-A272B596607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0065360" y="6178500"/>
                    <a:ext cx="342756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689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95400"/>
            <a:ext cx="7086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000"/>
              </a:lnSpc>
            </a:pPr>
            <a:r>
              <a:rPr lang="en-US" sz="6400" b="0" i="0" u="none" strike="noStrike" dirty="0">
                <a:solidFill>
                  <a:srgbClr val="C13844"/>
                </a:solidFill>
                <a:ea typeface="Pretendard"/>
              </a:rPr>
              <a:t>배</a:t>
            </a:r>
            <a:r>
              <a:rPr lang="ko-KR" altLang="en-US" sz="6400" b="0" i="0" u="none" strike="noStrike" dirty="0">
                <a:solidFill>
                  <a:srgbClr val="C13844"/>
                </a:solidFill>
                <a:ea typeface="Pretendard"/>
              </a:rPr>
              <a:t>경</a:t>
            </a:r>
            <a:endParaRPr lang="en-US" sz="6400" b="0" i="0" u="none" strike="noStrike" dirty="0">
              <a:solidFill>
                <a:srgbClr val="222222"/>
              </a:solidFill>
              <a:latin typeface="Pretendar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2DDB0-0383-272F-93ED-353E279799E5}"/>
              </a:ext>
            </a:extLst>
          </p:cNvPr>
          <p:cNvSpPr txBox="1"/>
          <p:nvPr/>
        </p:nvSpPr>
        <p:spPr>
          <a:xfrm>
            <a:off x="14020800" y="965096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서울시설공단</a:t>
            </a:r>
            <a:r>
              <a:rPr lang="en-US" altLang="ko-KR" dirty="0"/>
              <a:t> , </a:t>
            </a:r>
            <a:r>
              <a:rPr lang="ko-KR" altLang="en-US" dirty="0"/>
              <a:t>인사이트 코리아</a:t>
            </a:r>
          </a:p>
        </p:txBody>
      </p:sp>
      <p:pic>
        <p:nvPicPr>
          <p:cNvPr id="9" name="그림 8" descr="텍스트, 휴대 전화, 정보기기, 휴대용 통신 장치이(가) 표시된 사진">
            <a:extLst>
              <a:ext uri="{FF2B5EF4-FFF2-40B4-BE49-F238E27FC236}">
                <a16:creationId xmlns:a16="http://schemas.microsoft.com/office/drawing/2014/main" id="{523A5372-2E6E-6BB2-6008-96750C4F6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811387"/>
            <a:ext cx="6545170" cy="531277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324E8-E47C-3E36-66FF-CF9D654B130A}"/>
              </a:ext>
            </a:extLst>
          </p:cNvPr>
          <p:cNvGrpSpPr/>
          <p:nvPr/>
        </p:nvGrpSpPr>
        <p:grpSpPr>
          <a:xfrm>
            <a:off x="8051800" y="4088022"/>
            <a:ext cx="9389035" cy="2759501"/>
            <a:chOff x="9448800" y="3771900"/>
            <a:chExt cx="8229600" cy="2743200"/>
          </a:xfrm>
        </p:grpSpPr>
        <p:pic>
          <p:nvPicPr>
            <p:cNvPr id="11" name="그림 10" descr="텍스트, 폰트, 스크린샷, 라인이(가) 표시된 사진">
              <a:extLst>
                <a:ext uri="{FF2B5EF4-FFF2-40B4-BE49-F238E27FC236}">
                  <a16:creationId xmlns:a16="http://schemas.microsoft.com/office/drawing/2014/main" id="{6EC43F1D-F374-338F-C89B-C6F0508E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800" y="3771900"/>
              <a:ext cx="8229600" cy="27432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36BED91-4A90-4E55-043F-5EF451400613}"/>
                    </a:ext>
                  </a:extLst>
                </p14:cNvPr>
                <p14:cNvContentPartPr/>
                <p14:nvPr/>
              </p14:nvContentPartPr>
              <p14:xfrm>
                <a:off x="11665591" y="4057095"/>
                <a:ext cx="584172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36BED91-4A90-4E55-043F-5EF4514006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61073" y="3877095"/>
                  <a:ext cx="6050338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B87B3B0-49F1-4573-0D89-0D7C0B95F785}"/>
                    </a:ext>
                  </a:extLst>
                </p14:cNvPr>
                <p14:cNvContentPartPr/>
                <p14:nvPr/>
              </p14:nvContentPartPr>
              <p14:xfrm>
                <a:off x="11591431" y="4543815"/>
                <a:ext cx="325260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B87B3B0-49F1-4573-0D89-0D7C0B95F78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86913" y="4363815"/>
                  <a:ext cx="3461218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6CA801E-8049-C360-3D3E-CF599635399C}"/>
                    </a:ext>
                  </a:extLst>
                </p14:cNvPr>
                <p14:cNvContentPartPr/>
                <p14:nvPr/>
              </p14:nvContentPartPr>
              <p14:xfrm>
                <a:off x="15485191" y="4543815"/>
                <a:ext cx="197640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6CA801E-8049-C360-3D3E-CF59963539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380686" y="4363815"/>
                  <a:ext cx="2184992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AEF31C4-85A5-8F75-3A55-4C70DD99A706}"/>
                    </a:ext>
                  </a:extLst>
                </p14:cNvPr>
                <p14:cNvContentPartPr/>
                <p14:nvPr/>
              </p14:nvContentPartPr>
              <p14:xfrm>
                <a:off x="9615391" y="5119095"/>
                <a:ext cx="151884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AEF31C4-85A5-8F75-3A55-4C70DD99A7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10874" y="4939095"/>
                  <a:ext cx="1727456" cy="360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5200" y="1295400"/>
            <a:ext cx="7086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000"/>
              </a:lnSpc>
            </a:pPr>
            <a:r>
              <a:rPr lang="ko-KR" altLang="en-US" sz="6400" dirty="0">
                <a:solidFill>
                  <a:srgbClr val="C13844"/>
                </a:solidFill>
                <a:ea typeface="Pretendard"/>
              </a:rPr>
              <a:t>목표</a:t>
            </a:r>
            <a:endParaRPr lang="en-US" sz="6400" b="0" i="0" u="none" strike="noStrike" dirty="0">
              <a:solidFill>
                <a:srgbClr val="222222"/>
              </a:solidFill>
              <a:latin typeface="Pretendar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7353300"/>
            <a:ext cx="8839200" cy="2057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718107" y="7893627"/>
            <a:ext cx="7645400" cy="37407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000"/>
              </a:lnSpc>
            </a:pPr>
            <a:r>
              <a:rPr lang="ko-KR" altLang="en-US" sz="2800" b="1" i="0" u="none" strike="noStrike" dirty="0" err="1">
                <a:solidFill>
                  <a:srgbClr val="C13844"/>
                </a:solidFill>
                <a:ea typeface="Pretendard"/>
              </a:rPr>
              <a:t>따릉이</a:t>
            </a:r>
            <a:r>
              <a:rPr lang="ko-KR" altLang="en-US" sz="2800" b="1" i="0" u="none" strike="noStrike" dirty="0">
                <a:solidFill>
                  <a:srgbClr val="C13844"/>
                </a:solidFill>
                <a:ea typeface="Pretendard"/>
              </a:rPr>
              <a:t> 재배치를 위한 대여소 별 적정 </a:t>
            </a:r>
            <a:r>
              <a:rPr lang="ko-KR" altLang="en-US" sz="2800" b="1" i="0" u="none" strike="noStrike" dirty="0" err="1">
                <a:solidFill>
                  <a:srgbClr val="C13844"/>
                </a:solidFill>
                <a:ea typeface="Pretendard"/>
              </a:rPr>
              <a:t>따릉이</a:t>
            </a:r>
            <a:r>
              <a:rPr lang="ko-KR" altLang="en-US" sz="2800" b="1" i="0" u="none" strike="noStrike" dirty="0">
                <a:solidFill>
                  <a:srgbClr val="C13844"/>
                </a:solidFill>
                <a:ea typeface="Pretendard"/>
              </a:rPr>
              <a:t> 수량 예측</a:t>
            </a:r>
            <a:endParaRPr lang="en-US" sz="2800" b="1" i="0" u="none" strike="noStrike" dirty="0">
              <a:solidFill>
                <a:srgbClr val="C13844"/>
              </a:solidFill>
              <a:ea typeface="Pretendar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18105" y="8575964"/>
            <a:ext cx="7645401" cy="301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sz="2000" dirty="0">
                <a:solidFill>
                  <a:srgbClr val="AEAEAE"/>
                </a:solidFill>
                <a:ea typeface="Pretendard"/>
              </a:rPr>
              <a:t>대여소</a:t>
            </a:r>
            <a:r>
              <a:rPr lang="en-US" altLang="ko-KR" sz="2000" dirty="0">
                <a:solidFill>
                  <a:srgbClr val="AEAEAE"/>
                </a:solidFill>
                <a:ea typeface="Pretendard"/>
              </a:rPr>
              <a:t>, </a:t>
            </a:r>
            <a:r>
              <a:rPr lang="ko-KR" altLang="en-US" sz="2000" dirty="0">
                <a:solidFill>
                  <a:srgbClr val="AEAEAE"/>
                </a:solidFill>
                <a:ea typeface="Pretendard"/>
              </a:rPr>
              <a:t>시간 별 </a:t>
            </a:r>
            <a:r>
              <a:rPr lang="ko-KR" altLang="en-US" sz="2000" dirty="0" err="1">
                <a:solidFill>
                  <a:srgbClr val="AEAEAE"/>
                </a:solidFill>
                <a:ea typeface="Pretendard"/>
              </a:rPr>
              <a:t>따릉이</a:t>
            </a:r>
            <a:r>
              <a:rPr lang="ko-KR" altLang="en-US" sz="2000" dirty="0">
                <a:solidFill>
                  <a:srgbClr val="AEAEAE"/>
                </a:solidFill>
                <a:ea typeface="Pretendard"/>
              </a:rPr>
              <a:t> 수요량을 분석하여 적정 </a:t>
            </a:r>
            <a:r>
              <a:rPr lang="ko-KR" altLang="en-US" sz="2000" dirty="0" err="1">
                <a:solidFill>
                  <a:srgbClr val="AEAEAE"/>
                </a:solidFill>
                <a:ea typeface="Pretendard"/>
              </a:rPr>
              <a:t>따릉이</a:t>
            </a:r>
            <a:r>
              <a:rPr lang="ko-KR" altLang="en-US" sz="2000" dirty="0">
                <a:solidFill>
                  <a:srgbClr val="AEAEAE"/>
                </a:solidFill>
                <a:ea typeface="Pretendard"/>
              </a:rPr>
              <a:t> 거치 수량을 예측한다</a:t>
            </a:r>
            <a:r>
              <a:rPr lang="en-US" altLang="ko-KR" sz="2000" dirty="0">
                <a:solidFill>
                  <a:srgbClr val="AEAEAE"/>
                </a:solidFill>
                <a:ea typeface="Pretendard"/>
              </a:rPr>
              <a:t>.</a:t>
            </a:r>
            <a:endParaRPr lang="en-US" sz="2000" b="0" i="0" u="none" strike="noStrike" dirty="0">
              <a:solidFill>
                <a:srgbClr val="AEAEAE"/>
              </a:solidFill>
              <a:ea typeface="Pretendard"/>
            </a:endParaRPr>
          </a:p>
        </p:txBody>
      </p:sp>
      <p:pic>
        <p:nvPicPr>
          <p:cNvPr id="1028" name="Picture 4" descr="(조현호 기자 hyunho@)">
            <a:extLst>
              <a:ext uri="{FF2B5EF4-FFF2-40B4-BE49-F238E27FC236}">
                <a16:creationId xmlns:a16="http://schemas.microsoft.com/office/drawing/2014/main" id="{96E40540-DB1A-2B6F-79EB-0437D9DF2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02" y="2603720"/>
            <a:ext cx="6772205" cy="451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CC0F64-C8A1-8D36-3D86-F933F1064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809" y="2596477"/>
            <a:ext cx="6029394" cy="452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455362-19BD-858C-1E3C-238C91AE2A58}"/>
              </a:ext>
            </a:extLst>
          </p:cNvPr>
          <p:cNvSpPr txBox="1"/>
          <p:nvPr/>
        </p:nvSpPr>
        <p:spPr>
          <a:xfrm>
            <a:off x="14935200" y="96509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이투데이</a:t>
            </a:r>
            <a:r>
              <a:rPr lang="en-US" altLang="ko-KR" dirty="0"/>
              <a:t>, </a:t>
            </a:r>
            <a:r>
              <a:rPr lang="ko-KR" altLang="en-US" dirty="0" err="1"/>
              <a:t>서울로컬뉴스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52400" y="10167257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086100"/>
            <a:ext cx="16344900" cy="621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95400"/>
            <a:ext cx="15113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000"/>
              </a:lnSpc>
            </a:pPr>
            <a:r>
              <a:rPr lang="ko-KR" altLang="en-US" sz="6400" b="0" i="0" u="none" strike="noStrike" dirty="0">
                <a:solidFill>
                  <a:srgbClr val="222222"/>
                </a:solidFill>
                <a:latin typeface="+mj-ea"/>
                <a:ea typeface="+mj-ea"/>
              </a:rPr>
              <a:t> </a:t>
            </a:r>
            <a:r>
              <a:rPr lang="ko-KR" altLang="en-US" sz="6400" dirty="0">
                <a:solidFill>
                  <a:srgbClr val="C13844"/>
                </a:solidFill>
                <a:latin typeface="+mj-ea"/>
                <a:ea typeface="+mj-ea"/>
              </a:rPr>
              <a:t>기대 효과</a:t>
            </a:r>
            <a:endParaRPr lang="en-US" sz="6400" b="0" i="0" u="none" strike="noStrike" dirty="0">
              <a:solidFill>
                <a:srgbClr val="222222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E0D06-353A-B79C-36A0-E05BD40DBC23}"/>
              </a:ext>
            </a:extLst>
          </p:cNvPr>
          <p:cNvSpPr txBox="1"/>
          <p:nvPr/>
        </p:nvSpPr>
        <p:spPr>
          <a:xfrm>
            <a:off x="1600200" y="2933700"/>
            <a:ext cx="15544800" cy="5590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300000"/>
              </a:lnSpc>
              <a:spcBef>
                <a:spcPts val="1200"/>
              </a:spcBef>
              <a:buFontTx/>
              <a:buChar char="-"/>
            </a:pPr>
            <a:r>
              <a:rPr kumimoji="1" lang="ko-KR" altLang="en-US" sz="4000" dirty="0">
                <a:latin typeface="+mn-ea"/>
              </a:rPr>
              <a:t>대여소 별 </a:t>
            </a:r>
            <a:r>
              <a:rPr kumimoji="1" lang="ko-KR" altLang="en-US" sz="4000" dirty="0" err="1">
                <a:latin typeface="+mn-ea"/>
              </a:rPr>
              <a:t>따릉이</a:t>
            </a:r>
            <a:r>
              <a:rPr kumimoji="1" lang="ko-KR" altLang="en-US" sz="4000" dirty="0">
                <a:latin typeface="+mn-ea"/>
              </a:rPr>
              <a:t> 개수를 수요량에 따라 적절히 유지</a:t>
            </a:r>
            <a:endParaRPr kumimoji="1" lang="en-US" altLang="ko-KR" sz="4000" dirty="0">
              <a:latin typeface="+mn-ea"/>
            </a:endParaRPr>
          </a:p>
          <a:p>
            <a:pPr marL="457200" indent="-457200">
              <a:lnSpc>
                <a:spcPct val="300000"/>
              </a:lnSpc>
              <a:spcBef>
                <a:spcPts val="1200"/>
              </a:spcBef>
              <a:buFontTx/>
              <a:buChar char="-"/>
            </a:pPr>
            <a:r>
              <a:rPr kumimoji="1" lang="ko-KR" altLang="en-US" sz="4000" dirty="0" err="1">
                <a:latin typeface="+mn-ea"/>
              </a:rPr>
              <a:t>이용자들로부터의</a:t>
            </a:r>
            <a:r>
              <a:rPr kumimoji="1" lang="ko-KR" altLang="en-US" sz="4000" dirty="0">
                <a:latin typeface="+mn-ea"/>
              </a:rPr>
              <a:t> 민원 감소</a:t>
            </a:r>
            <a:endParaRPr kumimoji="1" lang="en-US" altLang="ko-KR" sz="4000" dirty="0">
              <a:latin typeface="+mn-ea"/>
            </a:endParaRPr>
          </a:p>
          <a:p>
            <a:pPr marL="457200" indent="-457200">
              <a:lnSpc>
                <a:spcPct val="300000"/>
              </a:lnSpc>
              <a:spcBef>
                <a:spcPts val="1200"/>
              </a:spcBef>
              <a:buFontTx/>
              <a:buChar char="-"/>
            </a:pPr>
            <a:r>
              <a:rPr kumimoji="1" lang="ko-KR" altLang="en-US" sz="4000" dirty="0">
                <a:latin typeface="+mn-ea"/>
              </a:rPr>
              <a:t>대여소 주변 인도 환경 개선</a:t>
            </a:r>
            <a:endParaRPr kumimoji="1" lang="en-US" altLang="ko-KR" sz="4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841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데이터 </a:t>
            </a:r>
            <a:r>
              <a:rPr lang="ko-KR" altLang="en-US" sz="3600" b="1" i="0" u="none" strike="noStrike" dirty="0" err="1">
                <a:solidFill>
                  <a:schemeClr val="accent2"/>
                </a:solidFill>
                <a:latin typeface="+mj-ea"/>
                <a:ea typeface="+mj-ea"/>
              </a:rPr>
              <a:t>전처리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C4260D9-300C-E01E-26F3-54B5032DC2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89"/>
          <a:stretch/>
        </p:blipFill>
        <p:spPr>
          <a:xfrm>
            <a:off x="12705318" y="5981700"/>
            <a:ext cx="5049282" cy="28243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F55D98D-431B-75C3-6E34-28FFDD39C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3055097"/>
            <a:ext cx="4281178" cy="27742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B4C36E-4A70-4E93-A45C-A12C42C6E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176308"/>
            <a:ext cx="11789866" cy="54405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데이터 </a:t>
            </a:r>
            <a:r>
              <a:rPr lang="ko-KR" altLang="en-US" sz="3600" b="1" i="0" u="none" strike="noStrike" dirty="0" err="1">
                <a:solidFill>
                  <a:schemeClr val="accent2"/>
                </a:solidFill>
                <a:latin typeface="+mj-ea"/>
                <a:ea typeface="+mj-ea"/>
              </a:rPr>
              <a:t>전처리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702048-41A1-CB13-D0CB-FCB1E0030543}"/>
              </a:ext>
            </a:extLst>
          </p:cNvPr>
          <p:cNvGrpSpPr/>
          <p:nvPr/>
        </p:nvGrpSpPr>
        <p:grpSpPr>
          <a:xfrm>
            <a:off x="2564423" y="2852223"/>
            <a:ext cx="12675577" cy="4577277"/>
            <a:chOff x="2690446" y="3419640"/>
            <a:chExt cx="12151790" cy="40860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C2D303-1952-0A46-A4CE-7F68E38B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63203" y="3419640"/>
              <a:ext cx="4479033" cy="406066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31326F5-45D1-EC22-AC53-A4EAA12B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0446" y="3445040"/>
              <a:ext cx="7672757" cy="4060660"/>
            </a:xfrm>
            <a:prstGeom prst="rect">
              <a:avLst/>
            </a:prstGeom>
          </p:spPr>
        </p:pic>
      </p:grpSp>
      <p:pic>
        <p:nvPicPr>
          <p:cNvPr id="13" name="Picture 4">
            <a:extLst>
              <a:ext uri="{FF2B5EF4-FFF2-40B4-BE49-F238E27FC236}">
                <a16:creationId xmlns:a16="http://schemas.microsoft.com/office/drawing/2014/main" id="{A4569492-5EFA-4EA9-001D-0BDA22FE5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8027594"/>
            <a:ext cx="16493035" cy="13069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AD608-8A82-2F71-376D-8E6D44B5DE6C}"/>
              </a:ext>
            </a:extLst>
          </p:cNvPr>
          <p:cNvSpPr txBox="1"/>
          <p:nvPr/>
        </p:nvSpPr>
        <p:spPr>
          <a:xfrm>
            <a:off x="4481512" y="8386300"/>
            <a:ext cx="10529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target data </a:t>
            </a:r>
            <a:r>
              <a:rPr lang="en-US" altLang="ko-KR" sz="3600" b="1" dirty="0">
                <a:latin typeface="+mn-ea"/>
              </a:rPr>
              <a:t>= </a:t>
            </a:r>
            <a:r>
              <a:rPr lang="ko-KR" altLang="en-US" sz="3600" b="1" dirty="0">
                <a:latin typeface="+mn-ea"/>
              </a:rPr>
              <a:t>거치대 수 </a:t>
            </a:r>
            <a:r>
              <a:rPr lang="en-US" altLang="ko-KR" sz="3600" b="1" dirty="0">
                <a:latin typeface="+mn-ea"/>
              </a:rPr>
              <a:t>- (</a:t>
            </a:r>
            <a:r>
              <a:rPr lang="ko-KR" altLang="en-US" sz="3600" b="1" dirty="0" err="1">
                <a:latin typeface="+mn-ea"/>
              </a:rPr>
              <a:t>반납량</a:t>
            </a:r>
            <a:r>
              <a:rPr lang="ko-KR" altLang="en-US" sz="3600" b="1" dirty="0">
                <a:latin typeface="+mn-ea"/>
              </a:rPr>
              <a:t> </a:t>
            </a:r>
            <a:r>
              <a:rPr lang="en-US" altLang="ko-KR" sz="3600" b="1" dirty="0">
                <a:latin typeface="+mn-ea"/>
              </a:rPr>
              <a:t>- </a:t>
            </a:r>
            <a:r>
              <a:rPr lang="ko-KR" altLang="en-US" sz="3600" b="1" dirty="0" err="1">
                <a:latin typeface="+mn-ea"/>
              </a:rPr>
              <a:t>대여량</a:t>
            </a:r>
            <a:r>
              <a:rPr lang="en-US" altLang="ko-KR" sz="3600" b="1" dirty="0">
                <a:latin typeface="+mn-ea"/>
              </a:rPr>
              <a:t>)</a:t>
            </a:r>
            <a:endParaRPr lang="ko-KR" altLang="en-US" sz="3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085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827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분</a:t>
            </a:r>
            <a:r>
              <a:rPr lang="ko-KR" altLang="en-US" sz="6400" i="0" u="none" strike="noStrik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석 </a:t>
            </a:r>
            <a:r>
              <a:rPr lang="ko-KR" altLang="en-US" sz="6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및 실험 결과</a:t>
            </a:r>
            <a:endParaRPr lang="en-US" sz="6400" i="0" u="none" strike="noStrike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E1FDEB2-CED0-73B2-6B18-9CABF5E9D1C8}"/>
              </a:ext>
            </a:extLst>
          </p:cNvPr>
          <p:cNvSpPr txBox="1"/>
          <p:nvPr/>
        </p:nvSpPr>
        <p:spPr>
          <a:xfrm>
            <a:off x="7772400" y="1257300"/>
            <a:ext cx="6807200" cy="1143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40000"/>
              </a:lnSpc>
            </a:pP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데이터 </a:t>
            </a:r>
            <a:r>
              <a:rPr lang="ko-KR" altLang="en-US" sz="3600" b="1" i="0" u="none" strike="noStrike" dirty="0" err="1">
                <a:solidFill>
                  <a:schemeClr val="accent2"/>
                </a:solidFill>
                <a:latin typeface="+mj-ea"/>
                <a:ea typeface="+mj-ea"/>
              </a:rPr>
              <a:t>전처리</a:t>
            </a:r>
            <a:r>
              <a:rPr lang="ko-KR" altLang="en-US" sz="3600" b="1" i="0" u="none" strike="noStrike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r>
              <a:rPr lang="ko-KR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완료</a:t>
            </a:r>
            <a:endParaRPr lang="en-US" sz="3600" b="1" i="0" u="none" strike="noStrike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6F83944-AE2E-3E1E-5FF5-377214A208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30"/>
          <a:stretch/>
        </p:blipFill>
        <p:spPr>
          <a:xfrm>
            <a:off x="2274487" y="3695700"/>
            <a:ext cx="13739025" cy="43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0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1904</Words>
  <Application>Microsoft Macintosh PowerPoint</Application>
  <PresentationFormat>사용자 지정</PresentationFormat>
  <Paragraphs>169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Pretendard</vt:lpstr>
      <vt:lpstr>Calibri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최서정</dc:creator>
  <cp:lastModifiedBy>김규린</cp:lastModifiedBy>
  <cp:revision>23</cp:revision>
  <dcterms:created xsi:type="dcterms:W3CDTF">2006-08-16T00:00:00Z</dcterms:created>
  <dcterms:modified xsi:type="dcterms:W3CDTF">2024-06-09T12:35:07Z</dcterms:modified>
</cp:coreProperties>
</file>